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61" r:id="rId4"/>
    <p:sldId id="262" r:id="rId5"/>
    <p:sldId id="263" r:id="rId6"/>
    <p:sldId id="258" r:id="rId7"/>
    <p:sldId id="259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57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4F889B-D2BE-4073-ADA2-C5C34D96B9DC}">
          <p14:sldIdLst>
            <p14:sldId id="256"/>
            <p14:sldId id="260"/>
            <p14:sldId id="261"/>
            <p14:sldId id="262"/>
            <p14:sldId id="263"/>
            <p14:sldId id="258"/>
            <p14:sldId id="259"/>
            <p14:sldId id="264"/>
            <p14:sldId id="265"/>
            <p14:sldId id="266"/>
            <p14:sldId id="267"/>
            <p14:sldId id="268"/>
            <p14:sldId id="270"/>
            <p14:sldId id="269"/>
            <p14:sldId id="271"/>
            <p14:sldId id="257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6489CA-C450-42CC-953B-4E41B3EDB65F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6F22E1C-9C16-441F-BD54-57A9A5224A13}">
      <dgm:prSet/>
      <dgm:spPr/>
      <dgm:t>
        <a:bodyPr/>
        <a:lstStyle/>
        <a:p>
          <a:r>
            <a:rPr lang="en-US"/>
            <a:t>Pitch Data:</a:t>
          </a:r>
        </a:p>
      </dgm:t>
    </dgm:pt>
    <dgm:pt modelId="{C1FE62E8-F824-4878-96E7-0350814DDB18}" type="parTrans" cxnId="{91876F84-EACE-491B-8A93-4643C5DFE5FF}">
      <dgm:prSet/>
      <dgm:spPr/>
      <dgm:t>
        <a:bodyPr/>
        <a:lstStyle/>
        <a:p>
          <a:endParaRPr lang="en-US"/>
        </a:p>
      </dgm:t>
    </dgm:pt>
    <dgm:pt modelId="{32ECCF9D-D952-4405-A63E-EF9475140EEC}" type="sibTrans" cxnId="{91876F84-EACE-491B-8A93-4643C5DFE5FF}">
      <dgm:prSet/>
      <dgm:spPr/>
      <dgm:t>
        <a:bodyPr/>
        <a:lstStyle/>
        <a:p>
          <a:endParaRPr lang="en-US"/>
        </a:p>
      </dgm:t>
    </dgm:pt>
    <dgm:pt modelId="{BAF7C0D3-2136-477F-9B54-0CD9A283F7A2}">
      <dgm:prSet/>
      <dgm:spPr/>
      <dgm:t>
        <a:bodyPr/>
        <a:lstStyle/>
        <a:p>
          <a:r>
            <a:rPr lang="en-US" dirty="0"/>
            <a:t>How do clusters perform against high velocity pitching? Off-speed?</a:t>
          </a:r>
        </a:p>
      </dgm:t>
    </dgm:pt>
    <dgm:pt modelId="{E398EA24-4875-4F73-8D8D-CFAD162899E7}" type="parTrans" cxnId="{FDD94A25-D9DD-4BC5-9F38-44D9469A99AB}">
      <dgm:prSet/>
      <dgm:spPr/>
      <dgm:t>
        <a:bodyPr/>
        <a:lstStyle/>
        <a:p>
          <a:endParaRPr lang="en-US"/>
        </a:p>
      </dgm:t>
    </dgm:pt>
    <dgm:pt modelId="{400F5595-1F13-4FA1-B130-F423AA64014E}" type="sibTrans" cxnId="{FDD94A25-D9DD-4BC5-9F38-44D9469A99AB}">
      <dgm:prSet/>
      <dgm:spPr/>
      <dgm:t>
        <a:bodyPr/>
        <a:lstStyle/>
        <a:p>
          <a:endParaRPr lang="en-US"/>
        </a:p>
      </dgm:t>
    </dgm:pt>
    <dgm:pt modelId="{D709F4FD-76CD-41BF-93E1-BF7DD2251C3D}">
      <dgm:prSet/>
      <dgm:spPr/>
      <dgm:t>
        <a:bodyPr/>
        <a:lstStyle/>
        <a:p>
          <a:r>
            <a:rPr lang="en-US"/>
            <a:t>Application:</a:t>
          </a:r>
        </a:p>
      </dgm:t>
    </dgm:pt>
    <dgm:pt modelId="{D427AEC1-EEB6-4533-973E-7B37FD7FAD3B}" type="parTrans" cxnId="{5AED3D6C-CBCD-4964-B045-88C8C8D24BBB}">
      <dgm:prSet/>
      <dgm:spPr/>
      <dgm:t>
        <a:bodyPr/>
        <a:lstStyle/>
        <a:p>
          <a:endParaRPr lang="en-US"/>
        </a:p>
      </dgm:t>
    </dgm:pt>
    <dgm:pt modelId="{B84FB773-D36B-4A0F-A9AF-74DB4DF45A5A}" type="sibTrans" cxnId="{5AED3D6C-CBCD-4964-B045-88C8C8D24BBB}">
      <dgm:prSet/>
      <dgm:spPr/>
      <dgm:t>
        <a:bodyPr/>
        <a:lstStyle/>
        <a:p>
          <a:endParaRPr lang="en-US"/>
        </a:p>
      </dgm:t>
    </dgm:pt>
    <dgm:pt modelId="{12E65A47-ACBE-4E23-8BAC-0221B316FDA9}">
      <dgm:prSet/>
      <dgm:spPr/>
      <dgm:t>
        <a:bodyPr/>
        <a:lstStyle/>
        <a:p>
          <a:r>
            <a:rPr lang="en-US"/>
            <a:t>Are there players that would benefit from changing clusters? What adjustments can be made?</a:t>
          </a:r>
        </a:p>
      </dgm:t>
    </dgm:pt>
    <dgm:pt modelId="{270C05F6-515B-4E96-B693-949E78BE2E6F}" type="parTrans" cxnId="{9BBF070E-DE8D-4273-B771-904F07206F99}">
      <dgm:prSet/>
      <dgm:spPr/>
      <dgm:t>
        <a:bodyPr/>
        <a:lstStyle/>
        <a:p>
          <a:endParaRPr lang="en-US"/>
        </a:p>
      </dgm:t>
    </dgm:pt>
    <dgm:pt modelId="{E3A11AE0-B712-41F9-B7E5-633018282697}" type="sibTrans" cxnId="{9BBF070E-DE8D-4273-B771-904F07206F99}">
      <dgm:prSet/>
      <dgm:spPr/>
      <dgm:t>
        <a:bodyPr/>
        <a:lstStyle/>
        <a:p>
          <a:endParaRPr lang="en-US"/>
        </a:p>
      </dgm:t>
    </dgm:pt>
    <dgm:pt modelId="{86D98DA9-C50A-44C9-842C-DC8A2C7654A7}">
      <dgm:prSet/>
      <dgm:spPr/>
      <dgm:t>
        <a:bodyPr/>
        <a:lstStyle/>
        <a:p>
          <a:r>
            <a:rPr lang="en-US"/>
            <a:t>Swing Decision Data:</a:t>
          </a:r>
        </a:p>
      </dgm:t>
    </dgm:pt>
    <dgm:pt modelId="{212DCDD0-67AC-4ED9-BF4C-704AAEA6EFF0}" type="parTrans" cxnId="{C9E4EDB1-D292-494D-B1E3-5C151FC55377}">
      <dgm:prSet/>
      <dgm:spPr/>
      <dgm:t>
        <a:bodyPr/>
        <a:lstStyle/>
        <a:p>
          <a:endParaRPr lang="en-US"/>
        </a:p>
      </dgm:t>
    </dgm:pt>
    <dgm:pt modelId="{4417C9BB-798F-4D10-A4ED-0EEF812087D1}" type="sibTrans" cxnId="{C9E4EDB1-D292-494D-B1E3-5C151FC55377}">
      <dgm:prSet/>
      <dgm:spPr/>
      <dgm:t>
        <a:bodyPr/>
        <a:lstStyle/>
        <a:p>
          <a:endParaRPr lang="en-US"/>
        </a:p>
      </dgm:t>
    </dgm:pt>
    <dgm:pt modelId="{192D4F38-5DDD-42C6-8D0F-65C00666C17E}">
      <dgm:prSet/>
      <dgm:spPr/>
      <dgm:t>
        <a:bodyPr/>
        <a:lstStyle/>
        <a:p>
          <a:r>
            <a:rPr lang="en-US"/>
            <a:t>Do players from a particular cluster make better/worse swing decisions?</a:t>
          </a:r>
        </a:p>
      </dgm:t>
    </dgm:pt>
    <dgm:pt modelId="{BE8C50AD-EED5-4636-B60E-FDD5E06BA8B3}" type="parTrans" cxnId="{71F7EB78-B55C-40B7-BAFF-81DFCA961CE6}">
      <dgm:prSet/>
      <dgm:spPr/>
      <dgm:t>
        <a:bodyPr/>
        <a:lstStyle/>
        <a:p>
          <a:endParaRPr lang="en-US"/>
        </a:p>
      </dgm:t>
    </dgm:pt>
    <dgm:pt modelId="{616156B2-8F84-4ED6-B555-1DDB7E3F7539}" type="sibTrans" cxnId="{71F7EB78-B55C-40B7-BAFF-81DFCA961CE6}">
      <dgm:prSet/>
      <dgm:spPr/>
      <dgm:t>
        <a:bodyPr/>
        <a:lstStyle/>
        <a:p>
          <a:endParaRPr lang="en-US"/>
        </a:p>
      </dgm:t>
    </dgm:pt>
    <dgm:pt modelId="{8ADFE1AA-FB47-4DEB-9C20-B10FAD941C6A}" type="pres">
      <dgm:prSet presAssocID="{7E6489CA-C450-42CC-953B-4E41B3EDB65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627F8FF-A6F9-4844-857A-8BDCBEA9A9FB}" type="pres">
      <dgm:prSet presAssocID="{06F22E1C-9C16-441F-BD54-57A9A5224A13}" presName="root" presStyleCnt="0"/>
      <dgm:spPr/>
    </dgm:pt>
    <dgm:pt modelId="{0F83C385-1548-440F-8599-9054819CDF15}" type="pres">
      <dgm:prSet presAssocID="{06F22E1C-9C16-441F-BD54-57A9A5224A13}" presName="rootComposite" presStyleCnt="0"/>
      <dgm:spPr/>
    </dgm:pt>
    <dgm:pt modelId="{ECE0EA0C-7F66-4D97-BC28-B75DAA76AD60}" type="pres">
      <dgm:prSet presAssocID="{06F22E1C-9C16-441F-BD54-57A9A5224A13}" presName="rootText" presStyleLbl="node1" presStyleIdx="0" presStyleCnt="3"/>
      <dgm:spPr/>
    </dgm:pt>
    <dgm:pt modelId="{B7BE4E7B-7048-46D4-B22C-05F45E34B47E}" type="pres">
      <dgm:prSet presAssocID="{06F22E1C-9C16-441F-BD54-57A9A5224A13}" presName="rootConnector" presStyleLbl="node1" presStyleIdx="0" presStyleCnt="3"/>
      <dgm:spPr/>
    </dgm:pt>
    <dgm:pt modelId="{A29A29E4-3C59-478A-88DF-E1F2DD7D71B7}" type="pres">
      <dgm:prSet presAssocID="{06F22E1C-9C16-441F-BD54-57A9A5224A13}" presName="childShape" presStyleCnt="0"/>
      <dgm:spPr/>
    </dgm:pt>
    <dgm:pt modelId="{57176753-6745-415E-BDDF-C4E75378C772}" type="pres">
      <dgm:prSet presAssocID="{E398EA24-4875-4F73-8D8D-CFAD162899E7}" presName="Name13" presStyleLbl="parChTrans1D2" presStyleIdx="0" presStyleCnt="3"/>
      <dgm:spPr/>
    </dgm:pt>
    <dgm:pt modelId="{86808577-B90B-4298-94A4-60337857DD93}" type="pres">
      <dgm:prSet presAssocID="{BAF7C0D3-2136-477F-9B54-0CD9A283F7A2}" presName="childText" presStyleLbl="bgAcc1" presStyleIdx="0" presStyleCnt="3">
        <dgm:presLayoutVars>
          <dgm:bulletEnabled val="1"/>
        </dgm:presLayoutVars>
      </dgm:prSet>
      <dgm:spPr/>
    </dgm:pt>
    <dgm:pt modelId="{DB7D2853-EB42-48FE-B6E3-F305FA52B36A}" type="pres">
      <dgm:prSet presAssocID="{D709F4FD-76CD-41BF-93E1-BF7DD2251C3D}" presName="root" presStyleCnt="0"/>
      <dgm:spPr/>
    </dgm:pt>
    <dgm:pt modelId="{ECC1E780-1C1D-4689-A981-66EC48CE1260}" type="pres">
      <dgm:prSet presAssocID="{D709F4FD-76CD-41BF-93E1-BF7DD2251C3D}" presName="rootComposite" presStyleCnt="0"/>
      <dgm:spPr/>
    </dgm:pt>
    <dgm:pt modelId="{7EBB6B3D-EA6E-4A7F-9B5E-CF3D974E8B23}" type="pres">
      <dgm:prSet presAssocID="{D709F4FD-76CD-41BF-93E1-BF7DD2251C3D}" presName="rootText" presStyleLbl="node1" presStyleIdx="1" presStyleCnt="3"/>
      <dgm:spPr/>
    </dgm:pt>
    <dgm:pt modelId="{67A10122-69F4-4F78-9EB8-B144751733D2}" type="pres">
      <dgm:prSet presAssocID="{D709F4FD-76CD-41BF-93E1-BF7DD2251C3D}" presName="rootConnector" presStyleLbl="node1" presStyleIdx="1" presStyleCnt="3"/>
      <dgm:spPr/>
    </dgm:pt>
    <dgm:pt modelId="{17D32A63-A3E6-4E6F-8336-E872F8DAC4B4}" type="pres">
      <dgm:prSet presAssocID="{D709F4FD-76CD-41BF-93E1-BF7DD2251C3D}" presName="childShape" presStyleCnt="0"/>
      <dgm:spPr/>
    </dgm:pt>
    <dgm:pt modelId="{456AAD0A-8EAA-400A-ACFF-41F6E7873680}" type="pres">
      <dgm:prSet presAssocID="{270C05F6-515B-4E96-B693-949E78BE2E6F}" presName="Name13" presStyleLbl="parChTrans1D2" presStyleIdx="1" presStyleCnt="3"/>
      <dgm:spPr/>
    </dgm:pt>
    <dgm:pt modelId="{04021E3B-70CD-4AFA-8C37-CC7E9BCC7ABB}" type="pres">
      <dgm:prSet presAssocID="{12E65A47-ACBE-4E23-8BAC-0221B316FDA9}" presName="childText" presStyleLbl="bgAcc1" presStyleIdx="1" presStyleCnt="3">
        <dgm:presLayoutVars>
          <dgm:bulletEnabled val="1"/>
        </dgm:presLayoutVars>
      </dgm:prSet>
      <dgm:spPr/>
    </dgm:pt>
    <dgm:pt modelId="{B3491FF2-D9E0-44B4-9040-5C47DAE797AE}" type="pres">
      <dgm:prSet presAssocID="{86D98DA9-C50A-44C9-842C-DC8A2C7654A7}" presName="root" presStyleCnt="0"/>
      <dgm:spPr/>
    </dgm:pt>
    <dgm:pt modelId="{DECCB4A4-AD45-4A15-8CE8-EB07665D097F}" type="pres">
      <dgm:prSet presAssocID="{86D98DA9-C50A-44C9-842C-DC8A2C7654A7}" presName="rootComposite" presStyleCnt="0"/>
      <dgm:spPr/>
    </dgm:pt>
    <dgm:pt modelId="{8F1A79F9-D800-4FFA-BE58-FC65FFBF5D12}" type="pres">
      <dgm:prSet presAssocID="{86D98DA9-C50A-44C9-842C-DC8A2C7654A7}" presName="rootText" presStyleLbl="node1" presStyleIdx="2" presStyleCnt="3"/>
      <dgm:spPr/>
    </dgm:pt>
    <dgm:pt modelId="{EA353E63-3746-40AD-89B4-E826916546E3}" type="pres">
      <dgm:prSet presAssocID="{86D98DA9-C50A-44C9-842C-DC8A2C7654A7}" presName="rootConnector" presStyleLbl="node1" presStyleIdx="2" presStyleCnt="3"/>
      <dgm:spPr/>
    </dgm:pt>
    <dgm:pt modelId="{66B58CEC-EEE1-46E1-93E8-1B37A9F70EA6}" type="pres">
      <dgm:prSet presAssocID="{86D98DA9-C50A-44C9-842C-DC8A2C7654A7}" presName="childShape" presStyleCnt="0"/>
      <dgm:spPr/>
    </dgm:pt>
    <dgm:pt modelId="{923E3278-08FC-42B7-9F9E-0B6A45D60E51}" type="pres">
      <dgm:prSet presAssocID="{BE8C50AD-EED5-4636-B60E-FDD5E06BA8B3}" presName="Name13" presStyleLbl="parChTrans1D2" presStyleIdx="2" presStyleCnt="3"/>
      <dgm:spPr/>
    </dgm:pt>
    <dgm:pt modelId="{FE1D83DA-0ECB-4E71-8633-8A2A0510CBC3}" type="pres">
      <dgm:prSet presAssocID="{192D4F38-5DDD-42C6-8D0F-65C00666C17E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9BBF070E-DE8D-4273-B771-904F07206F99}" srcId="{D709F4FD-76CD-41BF-93E1-BF7DD2251C3D}" destId="{12E65A47-ACBE-4E23-8BAC-0221B316FDA9}" srcOrd="0" destOrd="0" parTransId="{270C05F6-515B-4E96-B693-949E78BE2E6F}" sibTransId="{E3A11AE0-B712-41F9-B7E5-633018282697}"/>
    <dgm:cxn modelId="{688B5B11-1413-4526-8918-80F495924488}" type="presOf" srcId="{86D98DA9-C50A-44C9-842C-DC8A2C7654A7}" destId="{8F1A79F9-D800-4FFA-BE58-FC65FFBF5D12}" srcOrd="0" destOrd="0" presId="urn:microsoft.com/office/officeart/2005/8/layout/hierarchy3"/>
    <dgm:cxn modelId="{FDD94A25-D9DD-4BC5-9F38-44D9469A99AB}" srcId="{06F22E1C-9C16-441F-BD54-57A9A5224A13}" destId="{BAF7C0D3-2136-477F-9B54-0CD9A283F7A2}" srcOrd="0" destOrd="0" parTransId="{E398EA24-4875-4F73-8D8D-CFAD162899E7}" sibTransId="{400F5595-1F13-4FA1-B130-F423AA64014E}"/>
    <dgm:cxn modelId="{744A7C3A-35C6-487C-A884-E103D9ABFA8B}" type="presOf" srcId="{BAF7C0D3-2136-477F-9B54-0CD9A283F7A2}" destId="{86808577-B90B-4298-94A4-60337857DD93}" srcOrd="0" destOrd="0" presId="urn:microsoft.com/office/officeart/2005/8/layout/hierarchy3"/>
    <dgm:cxn modelId="{EBDD8D3A-DBBF-43BA-A85F-592D3DC34450}" type="presOf" srcId="{06F22E1C-9C16-441F-BD54-57A9A5224A13}" destId="{B7BE4E7B-7048-46D4-B22C-05F45E34B47E}" srcOrd="1" destOrd="0" presId="urn:microsoft.com/office/officeart/2005/8/layout/hierarchy3"/>
    <dgm:cxn modelId="{B54B634B-6740-4C9F-B499-8C4C02C72CE3}" type="presOf" srcId="{06F22E1C-9C16-441F-BD54-57A9A5224A13}" destId="{ECE0EA0C-7F66-4D97-BC28-B75DAA76AD60}" srcOrd="0" destOrd="0" presId="urn:microsoft.com/office/officeart/2005/8/layout/hierarchy3"/>
    <dgm:cxn modelId="{8DA3826B-0327-4F4E-95CD-441B14F021C7}" type="presOf" srcId="{86D98DA9-C50A-44C9-842C-DC8A2C7654A7}" destId="{EA353E63-3746-40AD-89B4-E826916546E3}" srcOrd="1" destOrd="0" presId="urn:microsoft.com/office/officeart/2005/8/layout/hierarchy3"/>
    <dgm:cxn modelId="{5AED3D6C-CBCD-4964-B045-88C8C8D24BBB}" srcId="{7E6489CA-C450-42CC-953B-4E41B3EDB65F}" destId="{D709F4FD-76CD-41BF-93E1-BF7DD2251C3D}" srcOrd="1" destOrd="0" parTransId="{D427AEC1-EEB6-4533-973E-7B37FD7FAD3B}" sibTransId="{B84FB773-D36B-4A0F-A9AF-74DB4DF45A5A}"/>
    <dgm:cxn modelId="{B186F770-EC8E-475E-B6F7-583CA0D9DF76}" type="presOf" srcId="{E398EA24-4875-4F73-8D8D-CFAD162899E7}" destId="{57176753-6745-415E-BDDF-C4E75378C772}" srcOrd="0" destOrd="0" presId="urn:microsoft.com/office/officeart/2005/8/layout/hierarchy3"/>
    <dgm:cxn modelId="{71F7EB78-B55C-40B7-BAFF-81DFCA961CE6}" srcId="{86D98DA9-C50A-44C9-842C-DC8A2C7654A7}" destId="{192D4F38-5DDD-42C6-8D0F-65C00666C17E}" srcOrd="0" destOrd="0" parTransId="{BE8C50AD-EED5-4636-B60E-FDD5E06BA8B3}" sibTransId="{616156B2-8F84-4ED6-B555-1DDB7E3F7539}"/>
    <dgm:cxn modelId="{91876F84-EACE-491B-8A93-4643C5DFE5FF}" srcId="{7E6489CA-C450-42CC-953B-4E41B3EDB65F}" destId="{06F22E1C-9C16-441F-BD54-57A9A5224A13}" srcOrd="0" destOrd="0" parTransId="{C1FE62E8-F824-4878-96E7-0350814DDB18}" sibTransId="{32ECCF9D-D952-4405-A63E-EF9475140EEC}"/>
    <dgm:cxn modelId="{476ADDA0-ABE4-4E7F-AACF-1D061280DC7D}" type="presOf" srcId="{12E65A47-ACBE-4E23-8BAC-0221B316FDA9}" destId="{04021E3B-70CD-4AFA-8C37-CC7E9BCC7ABB}" srcOrd="0" destOrd="0" presId="urn:microsoft.com/office/officeart/2005/8/layout/hierarchy3"/>
    <dgm:cxn modelId="{DB182CA6-0D40-47DA-906E-C69C62DF02C9}" type="presOf" srcId="{270C05F6-515B-4E96-B693-949E78BE2E6F}" destId="{456AAD0A-8EAA-400A-ACFF-41F6E7873680}" srcOrd="0" destOrd="0" presId="urn:microsoft.com/office/officeart/2005/8/layout/hierarchy3"/>
    <dgm:cxn modelId="{C9E4EDB1-D292-494D-B1E3-5C151FC55377}" srcId="{7E6489CA-C450-42CC-953B-4E41B3EDB65F}" destId="{86D98DA9-C50A-44C9-842C-DC8A2C7654A7}" srcOrd="2" destOrd="0" parTransId="{212DCDD0-67AC-4ED9-BF4C-704AAEA6EFF0}" sibTransId="{4417C9BB-798F-4D10-A4ED-0EEF812087D1}"/>
    <dgm:cxn modelId="{035D07BD-7647-4AC0-8DBD-531E5C9E8142}" type="presOf" srcId="{BE8C50AD-EED5-4636-B60E-FDD5E06BA8B3}" destId="{923E3278-08FC-42B7-9F9E-0B6A45D60E51}" srcOrd="0" destOrd="0" presId="urn:microsoft.com/office/officeart/2005/8/layout/hierarchy3"/>
    <dgm:cxn modelId="{CF1718CB-FF81-4DC0-8AAB-94599ECB38E4}" type="presOf" srcId="{7E6489CA-C450-42CC-953B-4E41B3EDB65F}" destId="{8ADFE1AA-FB47-4DEB-9C20-B10FAD941C6A}" srcOrd="0" destOrd="0" presId="urn:microsoft.com/office/officeart/2005/8/layout/hierarchy3"/>
    <dgm:cxn modelId="{594EEADA-2A92-4C4D-B1CF-49873458A04F}" type="presOf" srcId="{D709F4FD-76CD-41BF-93E1-BF7DD2251C3D}" destId="{67A10122-69F4-4F78-9EB8-B144751733D2}" srcOrd="1" destOrd="0" presId="urn:microsoft.com/office/officeart/2005/8/layout/hierarchy3"/>
    <dgm:cxn modelId="{6BA33CF3-D171-43CF-B8DE-568BD0694F5C}" type="presOf" srcId="{192D4F38-5DDD-42C6-8D0F-65C00666C17E}" destId="{FE1D83DA-0ECB-4E71-8633-8A2A0510CBC3}" srcOrd="0" destOrd="0" presId="urn:microsoft.com/office/officeart/2005/8/layout/hierarchy3"/>
    <dgm:cxn modelId="{56D544F7-F55E-4439-BC23-F44F3DA32467}" type="presOf" srcId="{D709F4FD-76CD-41BF-93E1-BF7DD2251C3D}" destId="{7EBB6B3D-EA6E-4A7F-9B5E-CF3D974E8B23}" srcOrd="0" destOrd="0" presId="urn:microsoft.com/office/officeart/2005/8/layout/hierarchy3"/>
    <dgm:cxn modelId="{4913435F-C853-41F5-B20D-BDAD78D2AE1F}" type="presParOf" srcId="{8ADFE1AA-FB47-4DEB-9C20-B10FAD941C6A}" destId="{9627F8FF-A6F9-4844-857A-8BDCBEA9A9FB}" srcOrd="0" destOrd="0" presId="urn:microsoft.com/office/officeart/2005/8/layout/hierarchy3"/>
    <dgm:cxn modelId="{5D6009E9-8DF9-4B42-AEE8-6DDA07F73D84}" type="presParOf" srcId="{9627F8FF-A6F9-4844-857A-8BDCBEA9A9FB}" destId="{0F83C385-1548-440F-8599-9054819CDF15}" srcOrd="0" destOrd="0" presId="urn:microsoft.com/office/officeart/2005/8/layout/hierarchy3"/>
    <dgm:cxn modelId="{7B6D1366-2A0A-4C03-8519-651B9F4C1015}" type="presParOf" srcId="{0F83C385-1548-440F-8599-9054819CDF15}" destId="{ECE0EA0C-7F66-4D97-BC28-B75DAA76AD60}" srcOrd="0" destOrd="0" presId="urn:microsoft.com/office/officeart/2005/8/layout/hierarchy3"/>
    <dgm:cxn modelId="{12398404-99EE-4CA2-AE8E-7131F8B92491}" type="presParOf" srcId="{0F83C385-1548-440F-8599-9054819CDF15}" destId="{B7BE4E7B-7048-46D4-B22C-05F45E34B47E}" srcOrd="1" destOrd="0" presId="urn:microsoft.com/office/officeart/2005/8/layout/hierarchy3"/>
    <dgm:cxn modelId="{BC700BAA-6464-423C-A837-B2803CA8C3FD}" type="presParOf" srcId="{9627F8FF-A6F9-4844-857A-8BDCBEA9A9FB}" destId="{A29A29E4-3C59-478A-88DF-E1F2DD7D71B7}" srcOrd="1" destOrd="0" presId="urn:microsoft.com/office/officeart/2005/8/layout/hierarchy3"/>
    <dgm:cxn modelId="{7C495CC9-E907-49A4-ACEE-C5940E257B3B}" type="presParOf" srcId="{A29A29E4-3C59-478A-88DF-E1F2DD7D71B7}" destId="{57176753-6745-415E-BDDF-C4E75378C772}" srcOrd="0" destOrd="0" presId="urn:microsoft.com/office/officeart/2005/8/layout/hierarchy3"/>
    <dgm:cxn modelId="{FC7277ED-2F6A-48B1-9A79-8F451DD1BA9E}" type="presParOf" srcId="{A29A29E4-3C59-478A-88DF-E1F2DD7D71B7}" destId="{86808577-B90B-4298-94A4-60337857DD93}" srcOrd="1" destOrd="0" presId="urn:microsoft.com/office/officeart/2005/8/layout/hierarchy3"/>
    <dgm:cxn modelId="{7DB68704-ADF7-4565-AEE9-3585F5E1F444}" type="presParOf" srcId="{8ADFE1AA-FB47-4DEB-9C20-B10FAD941C6A}" destId="{DB7D2853-EB42-48FE-B6E3-F305FA52B36A}" srcOrd="1" destOrd="0" presId="urn:microsoft.com/office/officeart/2005/8/layout/hierarchy3"/>
    <dgm:cxn modelId="{BB542F74-A46B-4BC2-A55D-2C701F74FA27}" type="presParOf" srcId="{DB7D2853-EB42-48FE-B6E3-F305FA52B36A}" destId="{ECC1E780-1C1D-4689-A981-66EC48CE1260}" srcOrd="0" destOrd="0" presId="urn:microsoft.com/office/officeart/2005/8/layout/hierarchy3"/>
    <dgm:cxn modelId="{3959AE24-8B81-41B0-9D1F-8BE78737E316}" type="presParOf" srcId="{ECC1E780-1C1D-4689-A981-66EC48CE1260}" destId="{7EBB6B3D-EA6E-4A7F-9B5E-CF3D974E8B23}" srcOrd="0" destOrd="0" presId="urn:microsoft.com/office/officeart/2005/8/layout/hierarchy3"/>
    <dgm:cxn modelId="{D38F5D9C-6844-480F-A6AA-70C8F4CA4987}" type="presParOf" srcId="{ECC1E780-1C1D-4689-A981-66EC48CE1260}" destId="{67A10122-69F4-4F78-9EB8-B144751733D2}" srcOrd="1" destOrd="0" presId="urn:microsoft.com/office/officeart/2005/8/layout/hierarchy3"/>
    <dgm:cxn modelId="{3628DCCF-A16C-498B-947B-FE8D6F1715B7}" type="presParOf" srcId="{DB7D2853-EB42-48FE-B6E3-F305FA52B36A}" destId="{17D32A63-A3E6-4E6F-8336-E872F8DAC4B4}" srcOrd="1" destOrd="0" presId="urn:microsoft.com/office/officeart/2005/8/layout/hierarchy3"/>
    <dgm:cxn modelId="{1EBA3053-5E25-4446-9869-D54AF38FAB21}" type="presParOf" srcId="{17D32A63-A3E6-4E6F-8336-E872F8DAC4B4}" destId="{456AAD0A-8EAA-400A-ACFF-41F6E7873680}" srcOrd="0" destOrd="0" presId="urn:microsoft.com/office/officeart/2005/8/layout/hierarchy3"/>
    <dgm:cxn modelId="{287035B6-9631-4150-A18D-B68C48791F9F}" type="presParOf" srcId="{17D32A63-A3E6-4E6F-8336-E872F8DAC4B4}" destId="{04021E3B-70CD-4AFA-8C37-CC7E9BCC7ABB}" srcOrd="1" destOrd="0" presId="urn:microsoft.com/office/officeart/2005/8/layout/hierarchy3"/>
    <dgm:cxn modelId="{25879E43-7E14-4AEB-ACF3-7A7DDE11F0AF}" type="presParOf" srcId="{8ADFE1AA-FB47-4DEB-9C20-B10FAD941C6A}" destId="{B3491FF2-D9E0-44B4-9040-5C47DAE797AE}" srcOrd="2" destOrd="0" presId="urn:microsoft.com/office/officeart/2005/8/layout/hierarchy3"/>
    <dgm:cxn modelId="{0216F594-A66D-4A54-B60D-C624500BD77E}" type="presParOf" srcId="{B3491FF2-D9E0-44B4-9040-5C47DAE797AE}" destId="{DECCB4A4-AD45-4A15-8CE8-EB07665D097F}" srcOrd="0" destOrd="0" presId="urn:microsoft.com/office/officeart/2005/8/layout/hierarchy3"/>
    <dgm:cxn modelId="{ACD0317D-134F-40D9-9C5C-18B13289F81A}" type="presParOf" srcId="{DECCB4A4-AD45-4A15-8CE8-EB07665D097F}" destId="{8F1A79F9-D800-4FFA-BE58-FC65FFBF5D12}" srcOrd="0" destOrd="0" presId="urn:microsoft.com/office/officeart/2005/8/layout/hierarchy3"/>
    <dgm:cxn modelId="{F81A46A3-8CB3-46E8-9415-38B1AE29CD68}" type="presParOf" srcId="{DECCB4A4-AD45-4A15-8CE8-EB07665D097F}" destId="{EA353E63-3746-40AD-89B4-E826916546E3}" srcOrd="1" destOrd="0" presId="urn:microsoft.com/office/officeart/2005/8/layout/hierarchy3"/>
    <dgm:cxn modelId="{09D40B1F-BF78-4AB6-8609-44079D1F9649}" type="presParOf" srcId="{B3491FF2-D9E0-44B4-9040-5C47DAE797AE}" destId="{66B58CEC-EEE1-46E1-93E8-1B37A9F70EA6}" srcOrd="1" destOrd="0" presId="urn:microsoft.com/office/officeart/2005/8/layout/hierarchy3"/>
    <dgm:cxn modelId="{E3D927A2-9B15-4C24-87E8-F42571E752E2}" type="presParOf" srcId="{66B58CEC-EEE1-46E1-93E8-1B37A9F70EA6}" destId="{923E3278-08FC-42B7-9F9E-0B6A45D60E51}" srcOrd="0" destOrd="0" presId="urn:microsoft.com/office/officeart/2005/8/layout/hierarchy3"/>
    <dgm:cxn modelId="{B09572B8-12F4-413C-A66D-158920175EF9}" type="presParOf" srcId="{66B58CEC-EEE1-46E1-93E8-1B37A9F70EA6}" destId="{FE1D83DA-0ECB-4E71-8633-8A2A0510CBC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0EA0C-7F66-4D97-BC28-B75DAA76AD60}">
      <dsp:nvSpPr>
        <dsp:cNvPr id="0" name=""/>
        <dsp:cNvSpPr/>
      </dsp:nvSpPr>
      <dsp:spPr>
        <a:xfrm>
          <a:off x="1283" y="284843"/>
          <a:ext cx="3003723" cy="15018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Pitch Data:</a:t>
          </a:r>
        </a:p>
      </dsp:txBody>
      <dsp:txXfrm>
        <a:off x="45271" y="328831"/>
        <a:ext cx="2915747" cy="1413885"/>
      </dsp:txXfrm>
    </dsp:sp>
    <dsp:sp modelId="{57176753-6745-415E-BDDF-C4E75378C772}">
      <dsp:nvSpPr>
        <dsp:cNvPr id="0" name=""/>
        <dsp:cNvSpPr/>
      </dsp:nvSpPr>
      <dsp:spPr>
        <a:xfrm>
          <a:off x="301656" y="1786705"/>
          <a:ext cx="300372" cy="1126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6396"/>
              </a:lnTo>
              <a:lnTo>
                <a:pt x="300372" y="112639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08577-B90B-4298-94A4-60337857DD93}">
      <dsp:nvSpPr>
        <dsp:cNvPr id="0" name=""/>
        <dsp:cNvSpPr/>
      </dsp:nvSpPr>
      <dsp:spPr>
        <a:xfrm>
          <a:off x="602028" y="2162170"/>
          <a:ext cx="2402978" cy="1501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How do clusters perform against high velocity pitching? Off-speed?</a:t>
          </a:r>
        </a:p>
      </dsp:txBody>
      <dsp:txXfrm>
        <a:off x="646016" y="2206158"/>
        <a:ext cx="2315002" cy="1413885"/>
      </dsp:txXfrm>
    </dsp:sp>
    <dsp:sp modelId="{7EBB6B3D-EA6E-4A7F-9B5E-CF3D974E8B23}">
      <dsp:nvSpPr>
        <dsp:cNvPr id="0" name=""/>
        <dsp:cNvSpPr/>
      </dsp:nvSpPr>
      <dsp:spPr>
        <a:xfrm>
          <a:off x="3755938" y="284843"/>
          <a:ext cx="3003723" cy="15018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Application:</a:t>
          </a:r>
        </a:p>
      </dsp:txBody>
      <dsp:txXfrm>
        <a:off x="3799926" y="328831"/>
        <a:ext cx="2915747" cy="1413885"/>
      </dsp:txXfrm>
    </dsp:sp>
    <dsp:sp modelId="{456AAD0A-8EAA-400A-ACFF-41F6E7873680}">
      <dsp:nvSpPr>
        <dsp:cNvPr id="0" name=""/>
        <dsp:cNvSpPr/>
      </dsp:nvSpPr>
      <dsp:spPr>
        <a:xfrm>
          <a:off x="4056310" y="1786705"/>
          <a:ext cx="300372" cy="1126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6396"/>
              </a:lnTo>
              <a:lnTo>
                <a:pt x="300372" y="112639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21E3B-70CD-4AFA-8C37-CC7E9BCC7ABB}">
      <dsp:nvSpPr>
        <dsp:cNvPr id="0" name=""/>
        <dsp:cNvSpPr/>
      </dsp:nvSpPr>
      <dsp:spPr>
        <a:xfrm>
          <a:off x="4356682" y="2162170"/>
          <a:ext cx="2402978" cy="1501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Are there players that would benefit from changing clusters? What adjustments can be made?</a:t>
          </a:r>
        </a:p>
      </dsp:txBody>
      <dsp:txXfrm>
        <a:off x="4400670" y="2206158"/>
        <a:ext cx="2315002" cy="1413885"/>
      </dsp:txXfrm>
    </dsp:sp>
    <dsp:sp modelId="{8F1A79F9-D800-4FFA-BE58-FC65FFBF5D12}">
      <dsp:nvSpPr>
        <dsp:cNvPr id="0" name=""/>
        <dsp:cNvSpPr/>
      </dsp:nvSpPr>
      <dsp:spPr>
        <a:xfrm>
          <a:off x="7510592" y="284843"/>
          <a:ext cx="3003723" cy="15018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Swing Decision Data:</a:t>
          </a:r>
        </a:p>
      </dsp:txBody>
      <dsp:txXfrm>
        <a:off x="7554580" y="328831"/>
        <a:ext cx="2915747" cy="1413885"/>
      </dsp:txXfrm>
    </dsp:sp>
    <dsp:sp modelId="{923E3278-08FC-42B7-9F9E-0B6A45D60E51}">
      <dsp:nvSpPr>
        <dsp:cNvPr id="0" name=""/>
        <dsp:cNvSpPr/>
      </dsp:nvSpPr>
      <dsp:spPr>
        <a:xfrm>
          <a:off x="7810965" y="1786705"/>
          <a:ext cx="300372" cy="1126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6396"/>
              </a:lnTo>
              <a:lnTo>
                <a:pt x="300372" y="1126396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D83DA-0ECB-4E71-8633-8A2A0510CBC3}">
      <dsp:nvSpPr>
        <dsp:cNvPr id="0" name=""/>
        <dsp:cNvSpPr/>
      </dsp:nvSpPr>
      <dsp:spPr>
        <a:xfrm>
          <a:off x="8111337" y="2162170"/>
          <a:ext cx="2402978" cy="1501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 players from a particular cluster make better/worse swing decisions?</a:t>
          </a:r>
        </a:p>
      </dsp:txBody>
      <dsp:txXfrm>
        <a:off x="8155325" y="2206158"/>
        <a:ext cx="2315002" cy="1413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D2A34-74EF-4A6A-A6BA-D9B301D240DA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02736-4A7C-48D6-AE7F-22CC6A078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02736-4A7C-48D6-AE7F-22CC6A0784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4347-4337-3501-68AA-E5490BCBE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9C0F3-530B-2341-3103-649C05696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695B2-E7F5-8908-A6E0-B3FD425FF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5CCB-DA44-47DA-BFE2-FEE70C8B04A1}" type="datetime1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ED3A0-EC34-565B-24EC-88C7125F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29E80-37F3-7754-08FA-23FD6DAD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8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216F-6C68-D299-F1A6-12E6E685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5EB1E-4850-51BA-7E02-03C9731F9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89D15-8E59-34FD-D168-7AD3E64E2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3AE9-3B85-4609-9CBD-29DC56C3DAA4}" type="datetime1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D5201-4EB2-8F61-CFAE-7C6ACD46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F3FD-36D9-D62E-CCC7-F2216859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2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326433-F72D-523D-2D76-D381AF927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92FDA-8174-7321-EE1E-2CF40028E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681CF-318F-BCAD-56E3-1BD0DBA0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D279-C438-4FCB-9A01-8C5AAC945C5F}" type="datetime1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CABDA-9064-FE05-4A4A-23C8EF2C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02123-FFC0-F438-1E8D-6F16F2D5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45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76A2-83BD-6CEC-68F1-7652E579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4AC14-CB7E-AA8C-0B1C-DFCB8C5AF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8C1A9-F819-25FE-8E4D-5D53C2304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95F79-96DA-4C4B-85E5-4D5F6EA7776D}" type="datetime1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B6D9E-957C-2C10-4D6F-5254BAC63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57AA4-D0B3-162F-FB65-2D0184A7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5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48FF-A417-51CB-E22E-E4329A58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BA7F8-4F42-E5F3-658E-68BD8F526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CD306-C32C-9944-F246-856872C3C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BB22-3374-4F64-A880-EC684A1386BA}" type="datetime1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5AC4E-F34A-8E9A-6BA6-96A713EF7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7DCA1-1932-2370-615C-471D80B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94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C0BF-83AF-3D53-E0BD-244108EE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43DE-990C-73E0-14E7-B1A56B4AD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D5A4D-6FD8-47A0-708D-75B7347A8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5234A-DACC-5BA1-C5B5-72D6F472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E3BC7-EC53-47AB-B950-04A5EA4539E8}" type="datetime1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B6D21-B52A-71C3-BB6F-B5C785295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A2FEA-5C7F-C48E-AEE5-6FC6FE32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27A4-73AA-0B54-04CA-007B288D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C4E54-8648-5059-C6EB-B9615608A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4F79D-27A4-CBB1-DBB4-C5BDAEF7C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3A3A8-DA24-CCD0-4AF3-3F424593F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3AC4B-C86C-D69B-C626-B890DB3B8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262FE-2865-A609-7D13-85E3ACF6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9700-947A-4CF2-A12E-9FD0D75757A4}" type="datetime1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D3B28-3AF1-BDB7-A5D2-E991B950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68963-F1CF-4AD5-2529-D10D2B7E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EF9E6-010A-DA4B-B196-290C3FB3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917E1-A696-A074-D40B-BFE614CC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6A239-84FE-4704-BB80-BD424101A3C0}" type="datetime1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E21E1-FBF1-0416-F0F4-3B0526AE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EB782-5F0D-4D45-4425-6857857D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7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D0BD7-CD66-8674-EDF9-4B142F40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9258-F5EA-49F8-9300-86D53CE6DD78}" type="datetime1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427B4-008F-A589-67E4-915285DC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5FD15-3331-9AA5-25ED-12505145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3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4F56-3AC0-22FB-FD8F-AFD4CD3D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338FE-77B3-59C0-2737-4C20EADC7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EB57A-3779-1432-C633-F4930E463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673BE-1E54-A85D-3CB6-E3807A71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8E74C-3353-42C2-AB14-EF6FC0D88A3F}" type="datetime1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118E9-936B-0F47-F323-08A15F94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D9FA6-D472-A010-3B84-334A0DFF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99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6732-BF7D-FA11-8106-E04D955E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443CE-594B-1C8A-3FA4-88E0F11C1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06E22-6F7B-744E-2D90-8EDB3D416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8E757-92EC-9ECB-2CD8-C3EFF159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F8BD9-640B-493C-8F38-D7EFD8180F8E}" type="datetime1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F18F6-6C6B-2469-9D83-D3051420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FE01B-5082-9C11-7649-D23B883A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7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36C18F-D991-7E98-CC54-FDDA4ED5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F712A-8CFF-0773-FCD9-23ECA17BE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68187-179C-37B4-48D7-9BA48112B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39EBAB-35A2-40B8-A2CD-9CC250763714}" type="datetime1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9C411-3E29-7285-1CC4-D69180EBF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C4613-3BEB-F97C-61D6-6B5C2CFFD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234BC8-1A2A-4745-99E5-1DCB6DB1C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seballsavant.mlb.com/leaderboard/bat-tracking/swing-path-attack-angle?gameType=Regular&amp;minSwings=100&amp;minGroupSwings=1&amp;seasonStart=2023&amp;seasonEnd=2025&amp;type=batter&amp;playerList=656976-2025-L%2C519317-2024-R&amp;selectedIdx=0" TargetMode="External"/><Relationship Id="rId2" Type="http://schemas.openxmlformats.org/officeDocument/2006/relationships/hyperlink" Target="https://baseballsavant.mlb.com/leaderboard/bat-tracking/swing-path-attack-angle?playerList=672640-2025-R%2C665833-2025-L&amp;selectedIdx=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seballsavant.mlb.com/leaderboard/bat-tracking/swing-path-attack-angle?gameType=Regular&amp;minSwings=100&amp;minGroupSwings=1&amp;seasonStart=2023&amp;seasonEnd=2025&amp;type=batter&amp;playerList=691777-2025-R%2C656976-2025-L%2C519317-2024-R&amp;selectedIdx=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ngraphs.com/" TargetMode="External"/><Relationship Id="rId2" Type="http://schemas.openxmlformats.org/officeDocument/2006/relationships/hyperlink" Target="https://www.bing.com/search?pglt=41&amp;q=baseball+savant&amp;cvid=4d8eeb8a57ad4bfbab15482d77ecdb74&amp;gs_lcrp=EgRlZGdlKgYIABBFGDsyBggAEEUYOzIGCAEQABhAMgYIAhBFGDsyBggDEAAYQDIGCAQQABhAMgYIBRAAGEAyBggGEEUYPDIGCAcQRRg8MgYICBBFGDzSAQgzMDkzajBqMagCALACAA&amp;FORM=ANNTA1&amp;PC=HC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-graph-gallery.com/" TargetMode="External"/><Relationship Id="rId4" Type="http://schemas.openxmlformats.org/officeDocument/2006/relationships/hyperlink" Target="https://www.statology.org/k-means-clustering-in-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youtube.com/watch?v=4ajc_kRiYz0&amp;t=30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seballsavant.mlb.com/leaderboard/bat-tracking/swing-path-attack-angle" TargetMode="External"/><Relationship Id="rId2" Type="http://schemas.openxmlformats.org/officeDocument/2006/relationships/hyperlink" Target="https://www.fangraphs.com/leaders/major-league?pos=all&amp;stats=bat&amp;lg=all&amp;type=8&amp;season=2023&amp;season1=2023&amp;ind=0&amp;qual=100&amp;pageitems=30&amp;month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aseball Ball">
            <a:extLst>
              <a:ext uri="{FF2B5EF4-FFF2-40B4-BE49-F238E27FC236}">
                <a16:creationId xmlns:a16="http://schemas.microsoft.com/office/drawing/2014/main" id="{228BBD15-9B0B-4BB0-4227-F745521DD9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03ECB-F027-9D8B-4918-88834BF1A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Major League Baseball Swing Type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712C-0E17-7816-7A7A-F91DCA46C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Jacob Parker</a:t>
            </a:r>
          </a:p>
          <a:p>
            <a:r>
              <a:rPr lang="en-US" dirty="0">
                <a:solidFill>
                  <a:srgbClr val="FFFFFF"/>
                </a:solidFill>
              </a:rPr>
              <a:t>7/28/2025</a:t>
            </a:r>
          </a:p>
        </p:txBody>
      </p:sp>
    </p:spTree>
    <p:extLst>
      <p:ext uri="{BB962C8B-B14F-4D97-AF65-F5344CB8AC3E}">
        <p14:creationId xmlns:p14="http://schemas.microsoft.com/office/powerpoint/2010/main" val="71558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E09D3-5471-50EB-8096-019136BA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79"/>
            <a:ext cx="4818888" cy="1613719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Data Analysis and Pre-Processing: K-means Clustering (final)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0908-67B6-0DB9-6961-ABEFFF62B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200"/>
              <a:t>Final cluster results:</a:t>
            </a:r>
          </a:p>
          <a:p>
            <a:pPr lvl="1"/>
            <a:r>
              <a:rPr lang="en-US" sz="2200"/>
              <a:t>K-Means applied to top 2 principal components</a:t>
            </a:r>
          </a:p>
          <a:p>
            <a:pPr lvl="1"/>
            <a:r>
              <a:rPr lang="en-US" sz="2200"/>
              <a:t>3 distinct clusters identified, revealing meaningful player groupings</a:t>
            </a:r>
          </a:p>
          <a:p>
            <a:pPr lvl="1"/>
            <a:endParaRPr lang="en-US" sz="2200"/>
          </a:p>
          <a:p>
            <a:pPr marL="457200" lvl="1" indent="0">
              <a:buNone/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251B9-B458-89AE-76AF-6A0C007F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779" y="1912966"/>
            <a:ext cx="6535641" cy="388870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54FB6-3BD0-BC67-67D6-61296FC7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34BC8-1A2A-4745-99E5-1DCB6DB1C82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B7CBB-D646-F59F-A04A-CE9D17A5E775}"/>
              </a:ext>
            </a:extLst>
          </p:cNvPr>
          <p:cNvSpPr txBox="1"/>
          <p:nvPr/>
        </p:nvSpPr>
        <p:spPr>
          <a:xfrm>
            <a:off x="5616129" y="5801671"/>
            <a:ext cx="6099621" cy="55467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b="1" dirty="0">
                <a:solidFill>
                  <a:srgbClr val="FFFFFF"/>
                </a:solidFill>
              </a:rPr>
              <a:t>Silhouette Score = 0.332</a:t>
            </a:r>
          </a:p>
        </p:txBody>
      </p:sp>
    </p:spTree>
    <p:extLst>
      <p:ext uri="{BB962C8B-B14F-4D97-AF65-F5344CB8AC3E}">
        <p14:creationId xmlns:p14="http://schemas.microsoft.com/office/powerpoint/2010/main" val="302323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87F1-076C-98B3-625C-2DBBB2A1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4676" cy="1325563"/>
          </a:xfrm>
        </p:spPr>
        <p:txBody>
          <a:bodyPr/>
          <a:lstStyle/>
          <a:p>
            <a:r>
              <a:rPr lang="en-US" dirty="0"/>
              <a:t>Cluster Analysis: ANOVA and Tukey’s Post Hoc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71BC-46C0-A441-2E35-CCA548300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77999"/>
            <a:ext cx="4619625" cy="47148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At alpha = 0.05, there is sufficient evidence that each variable has at least one cluster that has a different mean than the rest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Tukey’s Post Hoc (see pdf)</a:t>
            </a:r>
          </a:p>
          <a:p>
            <a:r>
              <a:rPr lang="en-US" dirty="0"/>
              <a:t>If significant = True, there is sufficient evidence to suggest the two clusters have different means of variable X</a:t>
            </a:r>
          </a:p>
          <a:p>
            <a:r>
              <a:rPr lang="en-US" dirty="0"/>
              <a:t>If significant = False, there is insufficient evidence to suggest the two clusters have different mean variable X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B850AAE-A945-81F1-FD9E-D53F23A011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503511"/>
              </p:ext>
            </p:extLst>
          </p:nvPr>
        </p:nvGraphicFramePr>
        <p:xfrm>
          <a:off x="5562600" y="5903913"/>
          <a:ext cx="10668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066612" imgH="514338" progId="Package">
                  <p:embed/>
                </p:oleObj>
              </mc:Choice>
              <mc:Fallback>
                <p:oleObj name="Packager Shell Object" showAsIcon="1" r:id="rId2" imgW="1066612" imgH="514338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B850AAE-A945-81F1-FD9E-D53F23A011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2600" y="5903913"/>
                        <a:ext cx="10668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F9803-0309-2815-57A8-958D1D5B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E46B8D-B2EE-03C5-906F-D20F698E7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535810"/>
              </p:ext>
            </p:extLst>
          </p:nvPr>
        </p:nvGraphicFramePr>
        <p:xfrm>
          <a:off x="6830568" y="1778000"/>
          <a:ext cx="4523232" cy="4383465"/>
        </p:xfrm>
        <a:graphic>
          <a:graphicData uri="http://schemas.openxmlformats.org/drawingml/2006/table">
            <a:tbl>
              <a:tblPr/>
              <a:tblGrid>
                <a:gridCol w="1787494">
                  <a:extLst>
                    <a:ext uri="{9D8B030D-6E8A-4147-A177-3AD203B41FA5}">
                      <a16:colId xmlns:a16="http://schemas.microsoft.com/office/drawing/2014/main" val="115172201"/>
                    </a:ext>
                  </a:extLst>
                </a:gridCol>
                <a:gridCol w="915546">
                  <a:extLst>
                    <a:ext uri="{9D8B030D-6E8A-4147-A177-3AD203B41FA5}">
                      <a16:colId xmlns:a16="http://schemas.microsoft.com/office/drawing/2014/main" val="566562174"/>
                    </a:ext>
                  </a:extLst>
                </a:gridCol>
                <a:gridCol w="937345">
                  <a:extLst>
                    <a:ext uri="{9D8B030D-6E8A-4147-A177-3AD203B41FA5}">
                      <a16:colId xmlns:a16="http://schemas.microsoft.com/office/drawing/2014/main" val="4061796725"/>
                    </a:ext>
                  </a:extLst>
                </a:gridCol>
                <a:gridCol w="882847">
                  <a:extLst>
                    <a:ext uri="{9D8B030D-6E8A-4147-A177-3AD203B41FA5}">
                      <a16:colId xmlns:a16="http://schemas.microsoft.com/office/drawing/2014/main" val="3927260801"/>
                    </a:ext>
                  </a:extLst>
                </a:gridCol>
              </a:tblGrid>
              <a:tr h="253590"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ANOVA differences between clusters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79137"/>
                  </a:ext>
                </a:extLst>
              </a:tr>
              <a:tr h="2535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P_Adjusted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alpha = .05?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39958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attack_angle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3.21E-56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5.13E-55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04481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avg_intercept_y_vs_batter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2.66E-55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2.13E-54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640780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ideal_attack_angle_rate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3.97E-48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2.12E-47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785536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attack_direction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6.11E-43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1.80E-42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284799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avg_intercept_y_vs_plate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6.77E-43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1.80E-42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219460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pull_air_rate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6.11E-43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1.80E-42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466065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5.16E-29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1.18E-28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985391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swing_length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1.11E-26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2.22E-26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406666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barrel_per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4.87E-21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8.66E-21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048583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avg_batter_x_position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6.89E-19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1.10E-18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550412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z_contact_per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2.23E-18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3.24E-18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076259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avg_bat_speed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3.61E-09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4.81E-09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64464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hardhit_per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1.54E-07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1.89E-07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783089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7.92E-06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001458"/>
                  </a:ext>
                </a:extLst>
              </a:tr>
              <a:tr h="2415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swing_tilt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3.66E-05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3.90E-05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06809"/>
                  </a:ext>
                </a:extLst>
              </a:tr>
              <a:tr h="25359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wOBA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2.85E-02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2.85E-02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350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238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8648-28B2-9034-E74A-84252280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Analysis: Attack 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721A9-8998-5C20-0FC0-BDDE3FD67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0384" cy="1955800"/>
          </a:xfrm>
        </p:spPr>
        <p:txBody>
          <a:bodyPr/>
          <a:lstStyle/>
          <a:p>
            <a:r>
              <a:rPr lang="en-US" sz="2000" dirty="0"/>
              <a:t>Cluster 1 has a significantly lower attack angle than Clusters 2 &amp; 3</a:t>
            </a:r>
          </a:p>
          <a:p>
            <a:r>
              <a:rPr lang="en-US" sz="2000" dirty="0"/>
              <a:t>From correlation matrix, we would expect cluster 1 to have </a:t>
            </a:r>
            <a:r>
              <a:rPr lang="en-US" sz="2000" b="1" dirty="0"/>
              <a:t>significantly lower Barrel%, Pull Air %, and Launch Angle </a:t>
            </a:r>
            <a:r>
              <a:rPr lang="en-US" sz="2000" dirty="0"/>
              <a:t>but create </a:t>
            </a:r>
            <a:r>
              <a:rPr lang="en-US" sz="2000" b="1" dirty="0"/>
              <a:t>more contact on pitches inside the strike zone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0E6BC-7F29-CCC6-D32C-5BD819FA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781425"/>
            <a:ext cx="4381500" cy="266834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8BA29D-9830-EACB-B549-8BC9C0DB7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884744"/>
              </p:ext>
            </p:extLst>
          </p:nvPr>
        </p:nvGraphicFramePr>
        <p:xfrm>
          <a:off x="9925558" y="148646"/>
          <a:ext cx="2032000" cy="981075"/>
        </p:xfrm>
        <a:graphic>
          <a:graphicData uri="http://schemas.openxmlformats.org/drawingml/2006/table">
            <a:tbl>
              <a:tblPr/>
              <a:tblGrid>
                <a:gridCol w="791812">
                  <a:extLst>
                    <a:ext uri="{9D8B030D-6E8A-4147-A177-3AD203B41FA5}">
                      <a16:colId xmlns:a16="http://schemas.microsoft.com/office/drawing/2014/main" val="2519452044"/>
                    </a:ext>
                  </a:extLst>
                </a:gridCol>
                <a:gridCol w="553315">
                  <a:extLst>
                    <a:ext uri="{9D8B030D-6E8A-4147-A177-3AD203B41FA5}">
                      <a16:colId xmlns:a16="http://schemas.microsoft.com/office/drawing/2014/main" val="2181788741"/>
                    </a:ext>
                  </a:extLst>
                </a:gridCol>
                <a:gridCol w="686873">
                  <a:extLst>
                    <a:ext uri="{9D8B030D-6E8A-4147-A177-3AD203B41FA5}">
                      <a16:colId xmlns:a16="http://schemas.microsoft.com/office/drawing/2014/main" val="2529157946"/>
                    </a:ext>
                  </a:extLst>
                </a:gridCol>
              </a:tblGrid>
              <a:tr h="200025"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Tukey's Result: Attack Angle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34341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Comparison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P_Adj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Significant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6567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1.19E-10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387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1.19E-10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646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9.00E-01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005650"/>
                  </a:ext>
                </a:extLst>
              </a:tr>
            </a:tbl>
          </a:graphicData>
        </a:graphic>
      </p:graphicFrame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FD605191-15BB-0B7A-A99E-0DF166D61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92" y="2193925"/>
            <a:ext cx="4994911" cy="4162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CF73BB-721D-48B3-9222-765A8EA30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18602" y="1162201"/>
            <a:ext cx="521207" cy="414040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F0064D-BFE3-C72F-015C-BD791336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8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D795-FEAF-6C23-2F2D-026B9F06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Analysis: Swing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FC9DF-8F9A-54C6-951E-B6695D011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9720" cy="189598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Cluster 1 has a significantly lower swing length than Clusters 2 and 3</a:t>
            </a:r>
          </a:p>
          <a:p>
            <a:pPr lvl="1"/>
            <a:r>
              <a:rPr lang="en-US" sz="1600" dirty="0"/>
              <a:t>Cluster 2 has a has a greater swing length than cluster 3 (less significant)</a:t>
            </a:r>
          </a:p>
          <a:p>
            <a:r>
              <a:rPr lang="en-US" sz="2000" dirty="0"/>
              <a:t>From the correlation matrix, we would expect Cluster 2 to have the highest </a:t>
            </a:r>
            <a:r>
              <a:rPr lang="en-US" sz="2000" b="1" dirty="0" err="1"/>
              <a:t>HardHit</a:t>
            </a:r>
            <a:r>
              <a:rPr lang="en-US" sz="2000" b="1" dirty="0"/>
              <a:t>%, Barrel%, and EV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99CDB-BDCB-8898-9170-458FED2D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84" y="3856545"/>
            <a:ext cx="4358796" cy="2758891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3A8953CC-8014-8A6D-4BBE-15F24EA8F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296" y="1947672"/>
            <a:ext cx="5290414" cy="440867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9F7590F-262C-6F57-9614-1D9502507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950077"/>
              </p:ext>
            </p:extLst>
          </p:nvPr>
        </p:nvGraphicFramePr>
        <p:xfrm>
          <a:off x="9811077" y="230188"/>
          <a:ext cx="2032000" cy="981075"/>
        </p:xfrm>
        <a:graphic>
          <a:graphicData uri="http://schemas.openxmlformats.org/drawingml/2006/table">
            <a:tbl>
              <a:tblPr/>
              <a:tblGrid>
                <a:gridCol w="791812">
                  <a:extLst>
                    <a:ext uri="{9D8B030D-6E8A-4147-A177-3AD203B41FA5}">
                      <a16:colId xmlns:a16="http://schemas.microsoft.com/office/drawing/2014/main" val="4263180956"/>
                    </a:ext>
                  </a:extLst>
                </a:gridCol>
                <a:gridCol w="553315">
                  <a:extLst>
                    <a:ext uri="{9D8B030D-6E8A-4147-A177-3AD203B41FA5}">
                      <a16:colId xmlns:a16="http://schemas.microsoft.com/office/drawing/2014/main" val="3515760858"/>
                    </a:ext>
                  </a:extLst>
                </a:gridCol>
                <a:gridCol w="686873">
                  <a:extLst>
                    <a:ext uri="{9D8B030D-6E8A-4147-A177-3AD203B41FA5}">
                      <a16:colId xmlns:a16="http://schemas.microsoft.com/office/drawing/2014/main" val="3421952597"/>
                    </a:ext>
                  </a:extLst>
                </a:gridCol>
              </a:tblGrid>
              <a:tr h="200025"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Tukey's Result: Swing Length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4665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Comparison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P_Adj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Significant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341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1.19E-10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307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1.19E-10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23849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6.03E-03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83120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315D70C-8686-1908-E3D8-DF9DC3C10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49" y="2798064"/>
            <a:ext cx="4409695" cy="53949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58ACA1-BB7E-54D7-2519-9A3E0246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95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4471-842B-3A2D-CD18-2929056D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Analysis: y-intercept vs. batter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019A-8703-4CF6-46F3-EBA061C0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94121" cy="4351338"/>
          </a:xfrm>
        </p:spPr>
        <p:txBody>
          <a:bodyPr/>
          <a:lstStyle/>
          <a:p>
            <a:r>
              <a:rPr lang="en-US" sz="2000" dirty="0"/>
              <a:t>Cluster 3 has a significantly higher y-intercept vs. batter than Clusters 1 &amp; 2</a:t>
            </a:r>
          </a:p>
          <a:p>
            <a:r>
              <a:rPr lang="en-US" sz="2000" dirty="0"/>
              <a:t>From the correlation matrix we would expect Cluster 3 to have a significantly </a:t>
            </a:r>
            <a:r>
              <a:rPr lang="en-US" sz="2000" b="1" dirty="0"/>
              <a:t>higher Launch Angle </a:t>
            </a:r>
            <a:r>
              <a:rPr lang="en-US" sz="2000" dirty="0"/>
              <a:t>and </a:t>
            </a:r>
            <a:r>
              <a:rPr lang="en-US" sz="2000" b="1" dirty="0"/>
              <a:t>Pull Air %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1DE44C1F-32AB-ECB2-5DF2-046718212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14" y="2459736"/>
            <a:ext cx="4675937" cy="3896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349FD-34AC-805A-AFC0-8E991592A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486" y="3272808"/>
            <a:ext cx="4417314" cy="44805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95FCD7-3A41-B271-9DC5-21881BE71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69867"/>
              </p:ext>
            </p:extLst>
          </p:nvPr>
        </p:nvGraphicFramePr>
        <p:xfrm>
          <a:off x="9962642" y="230188"/>
          <a:ext cx="2032000" cy="981075"/>
        </p:xfrm>
        <a:graphic>
          <a:graphicData uri="http://schemas.openxmlformats.org/drawingml/2006/table">
            <a:tbl>
              <a:tblPr/>
              <a:tblGrid>
                <a:gridCol w="791812">
                  <a:extLst>
                    <a:ext uri="{9D8B030D-6E8A-4147-A177-3AD203B41FA5}">
                      <a16:colId xmlns:a16="http://schemas.microsoft.com/office/drawing/2014/main" val="3643708583"/>
                    </a:ext>
                  </a:extLst>
                </a:gridCol>
                <a:gridCol w="553315">
                  <a:extLst>
                    <a:ext uri="{9D8B030D-6E8A-4147-A177-3AD203B41FA5}">
                      <a16:colId xmlns:a16="http://schemas.microsoft.com/office/drawing/2014/main" val="968984638"/>
                    </a:ext>
                  </a:extLst>
                </a:gridCol>
                <a:gridCol w="686873">
                  <a:extLst>
                    <a:ext uri="{9D8B030D-6E8A-4147-A177-3AD203B41FA5}">
                      <a16:colId xmlns:a16="http://schemas.microsoft.com/office/drawing/2014/main" val="2746912036"/>
                    </a:ext>
                  </a:extLst>
                </a:gridCol>
              </a:tblGrid>
              <a:tr h="200025"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Tukey's Result: y-int vs Batter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414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Comparison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P_Adj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Significant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995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2.40E-01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249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1.19E-10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9995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1.19E-10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05029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ADAB5FF-2751-B5F6-FDEE-FB82277DA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38" y="3496836"/>
            <a:ext cx="5398009" cy="317744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A6A395-6176-8BA5-5EB9-042BA8FD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24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706F-9AC8-A0CD-F8AA-7428A9E2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Analysis: Summary Between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DD13B-C914-3957-95F3-1EB331135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752632"/>
            <a:ext cx="4023360" cy="3237928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Cluster 1: Contact Hitters</a:t>
            </a:r>
          </a:p>
          <a:p>
            <a:pPr lvl="1"/>
            <a:r>
              <a:rPr lang="en-US" sz="2000" dirty="0"/>
              <a:t>Low launch angle (groundballs)</a:t>
            </a:r>
          </a:p>
          <a:p>
            <a:pPr lvl="1"/>
            <a:r>
              <a:rPr lang="en-US" sz="2000" dirty="0"/>
              <a:t>Low Barrel % (less ideal contact)</a:t>
            </a:r>
          </a:p>
          <a:p>
            <a:pPr lvl="1"/>
            <a:r>
              <a:rPr lang="en-US" sz="2000" dirty="0"/>
              <a:t>Low Hard Hit % (less hard contact)</a:t>
            </a:r>
          </a:p>
          <a:p>
            <a:pPr lvl="1"/>
            <a:r>
              <a:rPr lang="en-US" sz="2000" dirty="0"/>
              <a:t>High contact % (less strikeouts)</a:t>
            </a:r>
          </a:p>
          <a:p>
            <a:pPr lvl="1"/>
            <a:r>
              <a:rPr lang="en-US" sz="2000" dirty="0"/>
              <a:t>Example: </a:t>
            </a:r>
            <a:r>
              <a:rPr lang="en-US" sz="2000" dirty="0">
                <a:hlinkClick r:id="rId2"/>
              </a:rPr>
              <a:t>Otto Lopez</a:t>
            </a: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7FA13D-FF34-5708-3D88-295DBC8AABAD}"/>
              </a:ext>
            </a:extLst>
          </p:cNvPr>
          <p:cNvSpPr txBox="1">
            <a:spLocks/>
          </p:cNvSpPr>
          <p:nvPr/>
        </p:nvSpPr>
        <p:spPr>
          <a:xfrm>
            <a:off x="3919729" y="1696657"/>
            <a:ext cx="3755137" cy="291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/>
              <a:t>Cluster 2: Combination</a:t>
            </a:r>
          </a:p>
          <a:p>
            <a:pPr lvl="1"/>
            <a:r>
              <a:rPr lang="en-US" sz="2000" dirty="0"/>
              <a:t>High Barrel % (more ideal contact)</a:t>
            </a:r>
          </a:p>
          <a:p>
            <a:pPr lvl="1"/>
            <a:r>
              <a:rPr lang="en-US" sz="2000" dirty="0"/>
              <a:t>High Hard Hit % (more hard contact)</a:t>
            </a:r>
          </a:p>
          <a:p>
            <a:pPr lvl="1"/>
            <a:r>
              <a:rPr lang="en-US" sz="2000" dirty="0"/>
              <a:t>Low contact % (more strikeouts)</a:t>
            </a:r>
          </a:p>
          <a:p>
            <a:pPr lvl="1"/>
            <a:r>
              <a:rPr lang="en-US" sz="2000" dirty="0"/>
              <a:t>Example: </a:t>
            </a:r>
            <a:r>
              <a:rPr lang="en-US" sz="2000" dirty="0">
                <a:hlinkClick r:id="rId3"/>
              </a:rPr>
              <a:t>Pavin Smith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48665E-9EC1-1A56-2F93-BBB2C30C6885}"/>
              </a:ext>
            </a:extLst>
          </p:cNvPr>
          <p:cNvSpPr txBox="1">
            <a:spLocks/>
          </p:cNvSpPr>
          <p:nvPr/>
        </p:nvSpPr>
        <p:spPr>
          <a:xfrm>
            <a:off x="7778497" y="1690688"/>
            <a:ext cx="3755137" cy="291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/>
              <a:t>Cluster 3: Power Hitters</a:t>
            </a:r>
          </a:p>
          <a:p>
            <a:pPr lvl="1"/>
            <a:r>
              <a:rPr lang="en-US" sz="2000" dirty="0"/>
              <a:t>High Launch Angle (flyballs)</a:t>
            </a:r>
          </a:p>
          <a:p>
            <a:pPr lvl="1"/>
            <a:r>
              <a:rPr lang="en-US" sz="2000" dirty="0"/>
              <a:t>High Pull Air % (more ideal contact)</a:t>
            </a:r>
          </a:p>
          <a:p>
            <a:pPr lvl="1"/>
            <a:r>
              <a:rPr lang="en-US" sz="2000" dirty="0"/>
              <a:t>Moderate Hard Hit and Barrel % </a:t>
            </a:r>
          </a:p>
          <a:p>
            <a:pPr lvl="1"/>
            <a:r>
              <a:rPr lang="en-US" sz="2000" dirty="0"/>
              <a:t>Example: </a:t>
            </a:r>
            <a:r>
              <a:rPr lang="en-US" sz="2000" dirty="0">
                <a:hlinkClick r:id="rId4"/>
              </a:rPr>
              <a:t>Max Muncy</a:t>
            </a:r>
            <a:endParaRPr lang="en-US" sz="2000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1E6D13-E52C-1FFE-6C56-9824DFF68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957040"/>
              </p:ext>
            </p:extLst>
          </p:nvPr>
        </p:nvGraphicFramePr>
        <p:xfrm>
          <a:off x="2284984" y="5054409"/>
          <a:ext cx="7622031" cy="1540541"/>
        </p:xfrm>
        <a:graphic>
          <a:graphicData uri="http://schemas.openxmlformats.org/drawingml/2006/table">
            <a:tbl>
              <a:tblPr/>
              <a:tblGrid>
                <a:gridCol w="683207">
                  <a:extLst>
                    <a:ext uri="{9D8B030D-6E8A-4147-A177-3AD203B41FA5}">
                      <a16:colId xmlns:a16="http://schemas.microsoft.com/office/drawing/2014/main" val="364473767"/>
                    </a:ext>
                  </a:extLst>
                </a:gridCol>
                <a:gridCol w="939410">
                  <a:extLst>
                    <a:ext uri="{9D8B030D-6E8A-4147-A177-3AD203B41FA5}">
                      <a16:colId xmlns:a16="http://schemas.microsoft.com/office/drawing/2014/main" val="3911352696"/>
                    </a:ext>
                  </a:extLst>
                </a:gridCol>
                <a:gridCol w="1024811">
                  <a:extLst>
                    <a:ext uri="{9D8B030D-6E8A-4147-A177-3AD203B41FA5}">
                      <a16:colId xmlns:a16="http://schemas.microsoft.com/office/drawing/2014/main" val="1826469583"/>
                    </a:ext>
                  </a:extLst>
                </a:gridCol>
                <a:gridCol w="1024811">
                  <a:extLst>
                    <a:ext uri="{9D8B030D-6E8A-4147-A177-3AD203B41FA5}">
                      <a16:colId xmlns:a16="http://schemas.microsoft.com/office/drawing/2014/main" val="3616746277"/>
                    </a:ext>
                  </a:extLst>
                </a:gridCol>
                <a:gridCol w="939410">
                  <a:extLst>
                    <a:ext uri="{9D8B030D-6E8A-4147-A177-3AD203B41FA5}">
                      <a16:colId xmlns:a16="http://schemas.microsoft.com/office/drawing/2014/main" val="4191083378"/>
                    </a:ext>
                  </a:extLst>
                </a:gridCol>
                <a:gridCol w="939410">
                  <a:extLst>
                    <a:ext uri="{9D8B030D-6E8A-4147-A177-3AD203B41FA5}">
                      <a16:colId xmlns:a16="http://schemas.microsoft.com/office/drawing/2014/main" val="1314047322"/>
                    </a:ext>
                  </a:extLst>
                </a:gridCol>
                <a:gridCol w="1131562">
                  <a:extLst>
                    <a:ext uri="{9D8B030D-6E8A-4147-A177-3AD203B41FA5}">
                      <a16:colId xmlns:a16="http://schemas.microsoft.com/office/drawing/2014/main" val="2990803025"/>
                    </a:ext>
                  </a:extLst>
                </a:gridCol>
                <a:gridCol w="939410">
                  <a:extLst>
                    <a:ext uri="{9D8B030D-6E8A-4147-A177-3AD203B41FA5}">
                      <a16:colId xmlns:a16="http://schemas.microsoft.com/office/drawing/2014/main" val="1935360537"/>
                    </a:ext>
                  </a:extLst>
                </a:gridCol>
              </a:tblGrid>
              <a:tr h="314091">
                <a:tc gridSpan="8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Clustering Output Results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53790"/>
                  </a:ext>
                </a:extLst>
              </a:tr>
              <a:tr h="31409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Cluster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Pull Air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Barrel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Hard Hit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Zone Contact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wOBA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7391"/>
                  </a:ext>
                </a:extLst>
              </a:tr>
              <a:tr h="29913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36.38%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87.81%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743426"/>
                  </a:ext>
                </a:extLst>
              </a:tr>
              <a:tr h="29913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16.66%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41.09%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83.54%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898665"/>
                  </a:ext>
                </a:extLst>
              </a:tr>
              <a:tr h="31409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20.88%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8.63%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39.03%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84.51%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03972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C32B5-1DEB-B016-2C6C-B20ECE75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3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D172763-9F21-2D25-BFB4-F6B22477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Fisher Test: Cluster 2 Bat Speed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2003438-9D99-89B7-5F8E-C9F42134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563719"/>
            <a:ext cx="5187929" cy="5056124"/>
          </a:xfrm>
        </p:spPr>
        <p:txBody>
          <a:bodyPr>
            <a:normAutofit/>
          </a:bodyPr>
          <a:lstStyle/>
          <a:p>
            <a:r>
              <a:rPr lang="en-US" sz="2000" dirty="0"/>
              <a:t>Fisher Test:</a:t>
            </a:r>
          </a:p>
          <a:p>
            <a:pPr lvl="1"/>
            <a:r>
              <a:rPr lang="en-US" sz="2000" dirty="0"/>
              <a:t>Bat speed has a significantly higher r value in cluster 2 compared to the population and other clusters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 algn="ctr">
              <a:buNone/>
            </a:pPr>
            <a:r>
              <a:rPr lang="en-US" sz="2000" b="1" dirty="0">
                <a:highlight>
                  <a:srgbClr val="FFFF00"/>
                </a:highlight>
              </a:rPr>
              <a:t>Bat Speed has a significantly greater impact on performance in cluster 2 compared with the others</a:t>
            </a:r>
          </a:p>
          <a:p>
            <a:pPr lvl="1" algn="ctr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22" name="Picture 21" descr="A graph with colored dots and lines&#10;&#10;AI-generated content may be incorrect.">
            <a:extLst>
              <a:ext uri="{FF2B5EF4-FFF2-40B4-BE49-F238E27FC236}">
                <a16:creationId xmlns:a16="http://schemas.microsoft.com/office/drawing/2014/main" id="{AB81708E-6673-1F0E-A9EA-F0BB5316F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34" y="2148840"/>
            <a:ext cx="6027804" cy="4520853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6D15271-1106-18FF-D434-C40E7A055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225299"/>
              </p:ext>
            </p:extLst>
          </p:nvPr>
        </p:nvGraphicFramePr>
        <p:xfrm>
          <a:off x="2125980" y="2889282"/>
          <a:ext cx="1866900" cy="97155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12988607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4785348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14836033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Fisher's Exact Test: Cluster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4212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Comparison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085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 vs.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1.35E-02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2074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 vs.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1.19E-02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2764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 vs. Pop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3.07E-02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97189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A9A1E39-E70D-120B-4DDF-A37B405E8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787531"/>
              </p:ext>
            </p:extLst>
          </p:nvPr>
        </p:nvGraphicFramePr>
        <p:xfrm>
          <a:off x="9370822" y="265208"/>
          <a:ext cx="2374900" cy="1181100"/>
        </p:xfrm>
        <a:graphic>
          <a:graphicData uri="http://schemas.openxmlformats.org/drawingml/2006/table">
            <a:tbl>
              <a:tblPr/>
              <a:tblGrid>
                <a:gridCol w="515039">
                  <a:extLst>
                    <a:ext uri="{9D8B030D-6E8A-4147-A177-3AD203B41FA5}">
                      <a16:colId xmlns:a16="http://schemas.microsoft.com/office/drawing/2014/main" val="1514803776"/>
                    </a:ext>
                  </a:extLst>
                </a:gridCol>
                <a:gridCol w="267057">
                  <a:extLst>
                    <a:ext uri="{9D8B030D-6E8A-4147-A177-3AD203B41FA5}">
                      <a16:colId xmlns:a16="http://schemas.microsoft.com/office/drawing/2014/main" val="3548422529"/>
                    </a:ext>
                  </a:extLst>
                </a:gridCol>
                <a:gridCol w="763020">
                  <a:extLst>
                    <a:ext uri="{9D8B030D-6E8A-4147-A177-3AD203B41FA5}">
                      <a16:colId xmlns:a16="http://schemas.microsoft.com/office/drawing/2014/main" val="524908427"/>
                    </a:ext>
                  </a:extLst>
                </a:gridCol>
                <a:gridCol w="495963">
                  <a:extLst>
                    <a:ext uri="{9D8B030D-6E8A-4147-A177-3AD203B41FA5}">
                      <a16:colId xmlns:a16="http://schemas.microsoft.com/office/drawing/2014/main" val="2095993958"/>
                    </a:ext>
                  </a:extLst>
                </a:gridCol>
                <a:gridCol w="333821">
                  <a:extLst>
                    <a:ext uri="{9D8B030D-6E8A-4147-A177-3AD203B41FA5}">
                      <a16:colId xmlns:a16="http://schemas.microsoft.com/office/drawing/2014/main" val="1954525095"/>
                    </a:ext>
                  </a:extLst>
                </a:gridCol>
              </a:tblGrid>
              <a:tr h="190500">
                <a:tc gridSpan="5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Bat Speed (mph) vs wOBA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42386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Cluster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x̄ Bat Speed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x̄ wOBA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805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9044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4668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71.70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6364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43218"/>
                  </a:ext>
                </a:extLst>
              </a:tr>
            </a:tbl>
          </a:graphicData>
        </a:graphic>
      </p:graphicFrame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E2339BF2-9F17-7243-8B21-97FEC67E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0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7F016F-9451-C425-F598-7D4FAAE6E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Observations/Conclusions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8C97-5485-7153-87D6-AE63C5F65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8324850" cy="4251960"/>
          </a:xfrm>
        </p:spPr>
        <p:txBody>
          <a:bodyPr>
            <a:normAutofit/>
          </a:bodyPr>
          <a:lstStyle/>
          <a:p>
            <a:r>
              <a:rPr lang="en-US" sz="2000" dirty="0"/>
              <a:t>Hitters can be separated into three swing types with differing batted ball profiles</a:t>
            </a:r>
          </a:p>
          <a:p>
            <a:endParaRPr lang="en-US" sz="2000" dirty="0"/>
          </a:p>
          <a:p>
            <a:r>
              <a:rPr lang="en-US" sz="2000" dirty="0"/>
              <a:t>Only Clusters 1 and 2 have significantly different response variables (</a:t>
            </a:r>
            <a:r>
              <a:rPr lang="en-US" sz="2000" dirty="0" err="1"/>
              <a:t>wOBA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Players in Cluster 2 tend to be more successful with higher bat speeds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66295-3264-E66C-6396-CC106714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34BC8-1A2A-4745-99E5-1DCB6DB1C820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6A6546-C6FB-6E25-0555-37C28D1C1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68446"/>
              </p:ext>
            </p:extLst>
          </p:nvPr>
        </p:nvGraphicFramePr>
        <p:xfrm>
          <a:off x="4658360" y="5180627"/>
          <a:ext cx="2032000" cy="981075"/>
        </p:xfrm>
        <a:graphic>
          <a:graphicData uri="http://schemas.openxmlformats.org/drawingml/2006/table">
            <a:tbl>
              <a:tblPr/>
              <a:tblGrid>
                <a:gridCol w="791812">
                  <a:extLst>
                    <a:ext uri="{9D8B030D-6E8A-4147-A177-3AD203B41FA5}">
                      <a16:colId xmlns:a16="http://schemas.microsoft.com/office/drawing/2014/main" val="455613010"/>
                    </a:ext>
                  </a:extLst>
                </a:gridCol>
                <a:gridCol w="553315">
                  <a:extLst>
                    <a:ext uri="{9D8B030D-6E8A-4147-A177-3AD203B41FA5}">
                      <a16:colId xmlns:a16="http://schemas.microsoft.com/office/drawing/2014/main" val="431280525"/>
                    </a:ext>
                  </a:extLst>
                </a:gridCol>
                <a:gridCol w="686873">
                  <a:extLst>
                    <a:ext uri="{9D8B030D-6E8A-4147-A177-3AD203B41FA5}">
                      <a16:colId xmlns:a16="http://schemas.microsoft.com/office/drawing/2014/main" val="2391248782"/>
                    </a:ext>
                  </a:extLst>
                </a:gridCol>
              </a:tblGrid>
              <a:tr h="20002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Tukey's Result: wOBA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44799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Comparison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P_Adj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Significant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81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2.82E-02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TRUE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8155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3-1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1.04E-01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550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7.50E-01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FALSE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975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379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0DF9F-488C-85C5-EBFC-F0005DDE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Future Scope: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C264E-1DBF-6AE9-5245-7BF65178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34BC8-1A2A-4745-99E5-1DCB6DB1C82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AE9AD29-307C-FC41-270A-5EB1D4C86C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62737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73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CC0B4-8F7E-7F96-A4F4-24D890AD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Acknowledgment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B970-9CBE-E9CF-11D7-D21C600A8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000" dirty="0"/>
              <a:t>Data:</a:t>
            </a:r>
          </a:p>
          <a:p>
            <a:pPr lvl="1"/>
            <a:r>
              <a:rPr lang="en-US" sz="2000" dirty="0">
                <a:hlinkClick r:id="rId2"/>
              </a:rPr>
              <a:t>Baseball Savant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FanGraphs</a:t>
            </a:r>
            <a:endParaRPr lang="en-US" sz="2000" dirty="0"/>
          </a:p>
          <a:p>
            <a:r>
              <a:rPr lang="en-US" sz="2000" dirty="0"/>
              <a:t>Coding help:</a:t>
            </a:r>
          </a:p>
          <a:p>
            <a:pPr lvl="1"/>
            <a:r>
              <a:rPr lang="en-US" sz="2000" dirty="0">
                <a:hlinkClick r:id="rId4"/>
              </a:rPr>
              <a:t>K-Means Clustering in R: Step-by-Step Example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The R Graph Gallery – Help and inspiration for R charts</a:t>
            </a:r>
            <a:endParaRPr lang="en-US" sz="2000" dirty="0"/>
          </a:p>
          <a:p>
            <a:r>
              <a:rPr lang="en-US" sz="2000" dirty="0"/>
              <a:t>Course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86308-BCC9-0B87-069E-A050EA1B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34BC8-1A2A-4745-99E5-1DCB6DB1C82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9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99ED6-6B8C-52FA-21A3-FC7A5D8B3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Introduction: Baseball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D0BBD-25BF-A2CA-EFDB-84B60D854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What is baseball?</a:t>
            </a:r>
          </a:p>
          <a:p>
            <a:pPr lvl="1"/>
            <a:r>
              <a:rPr lang="en-US" sz="2200" dirty="0"/>
              <a:t>Basic overview</a:t>
            </a:r>
          </a:p>
          <a:p>
            <a:pPr lvl="1"/>
            <a:r>
              <a:rPr lang="en-US" sz="2200" dirty="0">
                <a:hlinkClick r:id="rId2"/>
              </a:rPr>
              <a:t>Video</a:t>
            </a:r>
            <a:endParaRPr lang="en-US" sz="2200" dirty="0"/>
          </a:p>
          <a:p>
            <a:r>
              <a:rPr lang="en-US" sz="2200" dirty="0"/>
              <a:t>How can we measure performance?</a:t>
            </a:r>
          </a:p>
          <a:p>
            <a:pPr lvl="1"/>
            <a:r>
              <a:rPr lang="en-US" sz="2200" dirty="0"/>
              <a:t>Goal: score runs</a:t>
            </a:r>
          </a:p>
          <a:p>
            <a:pPr lvl="2"/>
            <a:r>
              <a:rPr lang="en-US" sz="2200" dirty="0"/>
              <a:t>Not the best way to evaluate future performance</a:t>
            </a:r>
          </a:p>
        </p:txBody>
      </p:sp>
      <p:pic>
        <p:nvPicPr>
          <p:cNvPr id="6" name="Picture 5" descr="Baseball and gloves">
            <a:extLst>
              <a:ext uri="{FF2B5EF4-FFF2-40B4-BE49-F238E27FC236}">
                <a16:creationId xmlns:a16="http://schemas.microsoft.com/office/drawing/2014/main" id="{BC1A2D98-46A4-5787-8305-139DC4D9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04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119CE-4835-2038-B702-8598F4D7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34BC8-1A2A-4745-99E5-1DCB6DB1C82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0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51D54-8230-D7C0-4F61-F7A68EDFE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000"/>
              <a:t>Introduction: Weighted On-Base Average (wOBA)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A7E49-560E-882D-E934-E7FEB2412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 dirty="0"/>
              <a:t>Weighted Average of all possible hitting outcomes</a:t>
            </a:r>
          </a:p>
          <a:p>
            <a:pPr lvl="1"/>
            <a:r>
              <a:rPr lang="en-US" sz="2000" dirty="0"/>
              <a:t>Higher </a:t>
            </a:r>
            <a:r>
              <a:rPr lang="en-US" sz="2000" dirty="0" err="1"/>
              <a:t>wOBA</a:t>
            </a:r>
            <a:r>
              <a:rPr lang="en-US" sz="2000" dirty="0"/>
              <a:t> = better results</a:t>
            </a:r>
          </a:p>
          <a:p>
            <a:r>
              <a:rPr lang="en-US" sz="2000" dirty="0"/>
              <a:t>Main Response variable (maximize)</a:t>
            </a:r>
          </a:p>
          <a:p>
            <a:pPr lvl="1"/>
            <a:r>
              <a:rPr lang="en-US" sz="2000" dirty="0"/>
              <a:t>A measure of everything that goes into creating runs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7DB87-8FDD-C5DD-0B29-131F4AED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8734"/>
            <a:ext cx="6903720" cy="51605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C22ED-FC1D-7DCE-749B-97A19674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34BC8-1A2A-4745-99E5-1DCB6DB1C82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" name="Picture 4" descr="Sabermetrics 101: wOBA – The Baseball Scholar">
            <a:extLst>
              <a:ext uri="{FF2B5EF4-FFF2-40B4-BE49-F238E27FC236}">
                <a16:creationId xmlns:a16="http://schemas.microsoft.com/office/drawing/2014/main" id="{ACC8C71D-F9A3-5221-2046-873E6A1AF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06" y="6081655"/>
            <a:ext cx="4905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0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66A95-3942-4F61-3CF1-238EE3B80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Data Sources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F197-A892-2A0E-FE92-786301D3F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 lvl="0"/>
            <a:r>
              <a:rPr lang="en-US" sz="1400" dirty="0"/>
              <a:t>Sources:</a:t>
            </a:r>
          </a:p>
          <a:p>
            <a:pPr lvl="1"/>
            <a:r>
              <a:rPr lang="en-US" sz="1400" dirty="0"/>
              <a:t>Fangraphs Leaderboards</a:t>
            </a:r>
          </a:p>
          <a:p>
            <a:pPr lvl="2"/>
            <a:r>
              <a:rPr lang="en-US" sz="1400" dirty="0">
                <a:hlinkClick r:id="rId2"/>
              </a:rPr>
              <a:t>Fangraphs.com</a:t>
            </a:r>
            <a:endParaRPr lang="en-US" sz="1400" dirty="0"/>
          </a:p>
          <a:p>
            <a:pPr lvl="1"/>
            <a:r>
              <a:rPr lang="en-US" sz="1400" dirty="0"/>
              <a:t>Baseball Savant</a:t>
            </a:r>
          </a:p>
          <a:p>
            <a:pPr lvl="2"/>
            <a:r>
              <a:rPr lang="en-US" sz="1400" dirty="0">
                <a:hlinkClick r:id="rId3"/>
              </a:rPr>
              <a:t>BaseballSavant.com</a:t>
            </a:r>
            <a:endParaRPr lang="en-US" sz="1400" dirty="0"/>
          </a:p>
          <a:p>
            <a:r>
              <a:rPr lang="en-US" sz="1400" dirty="0"/>
              <a:t>Data Requirements:</a:t>
            </a:r>
          </a:p>
          <a:p>
            <a:pPr lvl="1"/>
            <a:r>
              <a:rPr lang="en-US" sz="1400" dirty="0"/>
              <a:t>Time Frame: 03/01/2023 – 07/18/2025)</a:t>
            </a:r>
          </a:p>
          <a:p>
            <a:pPr lvl="1"/>
            <a:r>
              <a:rPr lang="en-US" sz="1400" dirty="0"/>
              <a:t>Players &gt; 300 Competitive swings</a:t>
            </a:r>
          </a:p>
          <a:p>
            <a:pPr lvl="2"/>
            <a:r>
              <a:rPr lang="en-US" sz="1400" dirty="0"/>
              <a:t>Definition: the fastest 90% of a player’s swings plus any swings that result in an exit velocity of 90+ mph</a:t>
            </a:r>
          </a:p>
          <a:p>
            <a:pPr lvl="1"/>
            <a:r>
              <a:rPr lang="en-US" sz="1400" dirty="0"/>
              <a:t>500 instances</a:t>
            </a:r>
          </a:p>
          <a:p>
            <a:pPr lvl="2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4D2DD-44B1-33AC-772E-1ED9D27E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004068"/>
            <a:ext cx="6903720" cy="48498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AFB7C-B938-4698-41F9-9615F8EC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34BC8-1A2A-4745-99E5-1DCB6DB1C82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0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2E095F-2C7A-E316-CD11-525306F2E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184301"/>
              </p:ext>
            </p:extLst>
          </p:nvPr>
        </p:nvGraphicFramePr>
        <p:xfrm>
          <a:off x="73154" y="3639313"/>
          <a:ext cx="12045692" cy="2973677"/>
        </p:xfrm>
        <a:graphic>
          <a:graphicData uri="http://schemas.openxmlformats.org/drawingml/2006/table">
            <a:tbl>
              <a:tblPr/>
              <a:tblGrid>
                <a:gridCol w="1310878">
                  <a:extLst>
                    <a:ext uri="{9D8B030D-6E8A-4147-A177-3AD203B41FA5}">
                      <a16:colId xmlns:a16="http://schemas.microsoft.com/office/drawing/2014/main" val="1185577722"/>
                    </a:ext>
                  </a:extLst>
                </a:gridCol>
                <a:gridCol w="1742509">
                  <a:extLst>
                    <a:ext uri="{9D8B030D-6E8A-4147-A177-3AD203B41FA5}">
                      <a16:colId xmlns:a16="http://schemas.microsoft.com/office/drawing/2014/main" val="1144443900"/>
                    </a:ext>
                  </a:extLst>
                </a:gridCol>
                <a:gridCol w="1015131">
                  <a:extLst>
                    <a:ext uri="{9D8B030D-6E8A-4147-A177-3AD203B41FA5}">
                      <a16:colId xmlns:a16="http://schemas.microsoft.com/office/drawing/2014/main" val="1818412870"/>
                    </a:ext>
                  </a:extLst>
                </a:gridCol>
                <a:gridCol w="1310878">
                  <a:extLst>
                    <a:ext uri="{9D8B030D-6E8A-4147-A177-3AD203B41FA5}">
                      <a16:colId xmlns:a16="http://schemas.microsoft.com/office/drawing/2014/main" val="3253543770"/>
                    </a:ext>
                  </a:extLst>
                </a:gridCol>
                <a:gridCol w="1350844">
                  <a:extLst>
                    <a:ext uri="{9D8B030D-6E8A-4147-A177-3AD203B41FA5}">
                      <a16:colId xmlns:a16="http://schemas.microsoft.com/office/drawing/2014/main" val="113824442"/>
                    </a:ext>
                  </a:extLst>
                </a:gridCol>
                <a:gridCol w="1870401">
                  <a:extLst>
                    <a:ext uri="{9D8B030D-6E8A-4147-A177-3AD203B41FA5}">
                      <a16:colId xmlns:a16="http://schemas.microsoft.com/office/drawing/2014/main" val="2611410869"/>
                    </a:ext>
                  </a:extLst>
                </a:gridCol>
                <a:gridCol w="671425">
                  <a:extLst>
                    <a:ext uri="{9D8B030D-6E8A-4147-A177-3AD203B41FA5}">
                      <a16:colId xmlns:a16="http://schemas.microsoft.com/office/drawing/2014/main" val="1991764888"/>
                    </a:ext>
                  </a:extLst>
                </a:gridCol>
                <a:gridCol w="1342851">
                  <a:extLst>
                    <a:ext uri="{9D8B030D-6E8A-4147-A177-3AD203B41FA5}">
                      <a16:colId xmlns:a16="http://schemas.microsoft.com/office/drawing/2014/main" val="3474626138"/>
                    </a:ext>
                  </a:extLst>
                </a:gridCol>
                <a:gridCol w="1430775">
                  <a:extLst>
                    <a:ext uri="{9D8B030D-6E8A-4147-A177-3AD203B41FA5}">
                      <a16:colId xmlns:a16="http://schemas.microsoft.com/office/drawing/2014/main" val="1359248013"/>
                    </a:ext>
                  </a:extLst>
                </a:gridCol>
              </a:tblGrid>
              <a:tr h="277543"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Swing Data (Input)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Batted Ball Data (Output and Input)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Result (Output)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297870"/>
                  </a:ext>
                </a:extLst>
              </a:tr>
              <a:tr h="2775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Type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Type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Type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700763"/>
                  </a:ext>
                </a:extLst>
              </a:tr>
              <a:tr h="2775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avg_bat_speed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swing speed (mph)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Continuous (mph)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pull_air_rate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of balls pulled in the air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Proportion (0-1)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wOBA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weighted on base average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Continuous (proportion)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472513"/>
                  </a:ext>
                </a:extLst>
              </a:tr>
              <a:tr h="26432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swing_length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length of swing (feet)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Continuous (feet)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exit velocity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Continuous (positive)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978836"/>
                  </a:ext>
                </a:extLst>
              </a:tr>
              <a:tr h="26432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swing _tilt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 tilt angle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Continuous (angle)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launch angle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Continuous (angle)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51244"/>
                  </a:ext>
                </a:extLst>
              </a:tr>
              <a:tr h="26432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attack angle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vertical swing angle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Continuous (angle)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barrel_per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of barreled balls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Proportion (0-1)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638445"/>
                  </a:ext>
                </a:extLst>
              </a:tr>
              <a:tr h="26432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attack direction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horizontal swing direction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Continuous (angle)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hard_hit_per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of balls hit &gt; 95 mph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Proportion (0-1)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5542"/>
                  </a:ext>
                </a:extLst>
              </a:tr>
              <a:tr h="2775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ideal_attac_angle_rate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of swings in ideal angle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Proportion (0-1)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z_contact_per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contact rate on strikes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Proportion (0-1)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4569"/>
                  </a:ext>
                </a:extLst>
              </a:tr>
              <a:tr h="26432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avg_batter_x_position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horizontal position in batter's box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Continuous (feet)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997335"/>
                  </a:ext>
                </a:extLst>
              </a:tr>
              <a:tr h="26432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avg_intercept_y_vs_plate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vertical swing at contat vs.plate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Continuous (feet)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482962"/>
                  </a:ext>
                </a:extLst>
              </a:tr>
              <a:tr h="2775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avg_intercept_y_vs_batter</a:t>
                      </a: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vertical swing at contat vs. batter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Continuous (feet)</a:t>
                      </a:r>
                    </a:p>
                  </a:txBody>
                  <a:tcPr marL="6973" marR="6973" marT="697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73" marR="6973" marT="69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332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A34078B-B389-68F2-775D-8F66E687BFF3}"/>
              </a:ext>
            </a:extLst>
          </p:cNvPr>
          <p:cNvSpPr txBox="1"/>
          <p:nvPr/>
        </p:nvSpPr>
        <p:spPr>
          <a:xfrm>
            <a:off x="73154" y="1741359"/>
            <a:ext cx="407820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Ingredients:</a:t>
            </a:r>
            <a:r>
              <a:rPr lang="en-US" dirty="0"/>
              <a:t> How the batter moves (speed, angle, position)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u="sng" dirty="0"/>
              <a:t>Raw mechanics of the swing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853FE-1D2D-87CA-7066-AC3AD668A256}"/>
              </a:ext>
            </a:extLst>
          </p:cNvPr>
          <p:cNvSpPr txBox="1"/>
          <p:nvPr/>
        </p:nvSpPr>
        <p:spPr>
          <a:xfrm>
            <a:off x="4141464" y="1741359"/>
            <a:ext cx="4499611" cy="14773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Cooking Process: </a:t>
            </a:r>
            <a:r>
              <a:rPr lang="en-US" dirty="0"/>
              <a:t>What happens immediately after swing (contact quality and ball behavior)</a:t>
            </a:r>
          </a:p>
          <a:p>
            <a:pPr algn="ctr"/>
            <a:endParaRPr lang="en-US" dirty="0"/>
          </a:p>
          <a:p>
            <a:pPr algn="ctr"/>
            <a:r>
              <a:rPr lang="en-US" b="1" u="sng" dirty="0"/>
              <a:t>Direct consequence of swing mechanics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BC308-1D67-3C1B-8D8D-CBAE1EFBA913}"/>
              </a:ext>
            </a:extLst>
          </p:cNvPr>
          <p:cNvSpPr txBox="1"/>
          <p:nvPr/>
        </p:nvSpPr>
        <p:spPr>
          <a:xfrm>
            <a:off x="8641074" y="1741359"/>
            <a:ext cx="34777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Final Dish: </a:t>
            </a:r>
            <a:r>
              <a:rPr lang="en-US" dirty="0"/>
              <a:t>The ultimate value of what was made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u="sng" dirty="0"/>
              <a:t>Final, measurable result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836C90-F3B7-E4D0-67D0-864358828CC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102359" y="3218687"/>
            <a:ext cx="9900" cy="42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5892A3-BE91-C2DC-3AF4-1EC839F4552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91269" y="3218687"/>
            <a:ext cx="1" cy="42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0C5115-6FFE-BC5C-4194-82C3933773B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0379957" y="3218687"/>
            <a:ext cx="1" cy="420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8233439A-FE31-F70A-03A6-C7A2BD90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Variables: Cooking Comparison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2EEA5E6-DB87-C8C7-B1F2-A2683695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4BC8-1A2A-4745-99E5-1DCB6DB1C820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3797FEC3-4ABE-26D7-BB59-66CB51B419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924678"/>
              </p:ext>
            </p:extLst>
          </p:nvPr>
        </p:nvGraphicFramePr>
        <p:xfrm>
          <a:off x="9565569" y="5733515"/>
          <a:ext cx="16287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628663" imgH="514338" progId="Package">
                  <p:embed/>
                </p:oleObj>
              </mc:Choice>
              <mc:Fallback>
                <p:oleObj name="Packager Shell Object" showAsIcon="1" r:id="rId2" imgW="1628663" imgH="514338" progId="Package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3797FEC3-4ABE-26D7-BB59-66CB51B419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65569" y="5733515"/>
                        <a:ext cx="16287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48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5C2DB-F353-1D92-86D8-818906CA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Data: Swing Metrics vs. Output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C62B821-126D-5D6E-2F35-9E165264B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Very poor correlation between swing mechanics and Output</a:t>
            </a:r>
          </a:p>
          <a:p>
            <a:pPr lvl="1"/>
            <a:r>
              <a:rPr lang="en-US" sz="2000"/>
              <a:t>There isn’t a single “right” way to swing a bat</a:t>
            </a:r>
          </a:p>
          <a:p>
            <a:r>
              <a:rPr lang="en-US" sz="2000"/>
              <a:t>How can we analyze swing mechanics?</a:t>
            </a:r>
          </a:p>
          <a:p>
            <a:pPr lvl="1"/>
            <a:r>
              <a:rPr lang="en-US" sz="2000"/>
              <a:t>K-means clustering</a:t>
            </a:r>
          </a:p>
          <a:p>
            <a:pPr lvl="1"/>
            <a:r>
              <a:rPr lang="en-US" sz="2000"/>
              <a:t>ANOVA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F9D355C-1B9D-ADD2-8AD7-130F87089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6"/>
          <a:stretch>
            <a:fillRect/>
          </a:stretch>
        </p:blipFill>
        <p:spPr>
          <a:xfrm>
            <a:off x="5471539" y="640080"/>
            <a:ext cx="5269234" cy="557784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83D63D-52DF-B6CD-62C1-CA4D5987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34BC8-1A2A-4745-99E5-1DCB6DB1C82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D60D2-7236-D48B-5B4B-6858E31C9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36369" y="3760280"/>
            <a:ext cx="4229103" cy="5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7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01AE5-B60E-4000-3359-9889FFC66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Objectives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019B4-9F5B-9A64-0623-A9FA28B3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lvl="1"/>
            <a:r>
              <a:rPr lang="en-US" sz="1700" b="1" dirty="0"/>
              <a:t>Perform k-means clustering</a:t>
            </a:r>
          </a:p>
          <a:p>
            <a:pPr lvl="2"/>
            <a:r>
              <a:rPr lang="en-US" sz="1700" dirty="0"/>
              <a:t>Identify natural groupings within the data based on swing characteristics</a:t>
            </a:r>
          </a:p>
          <a:p>
            <a:pPr lvl="1"/>
            <a:r>
              <a:rPr lang="en-US" sz="1700" b="1" dirty="0"/>
              <a:t>Compare swing types between clusters</a:t>
            </a:r>
          </a:p>
          <a:p>
            <a:pPr lvl="2"/>
            <a:r>
              <a:rPr lang="en-US" sz="1700" dirty="0"/>
              <a:t>Determine whether certain swing types (e.g., swing length, attack angle) differ across clusters</a:t>
            </a:r>
          </a:p>
          <a:p>
            <a:pPr lvl="1"/>
            <a:r>
              <a:rPr lang="en-US" sz="1700" b="1" dirty="0"/>
              <a:t>Assess the impact of swing types on performance</a:t>
            </a:r>
          </a:p>
          <a:p>
            <a:pPr lvl="2"/>
            <a:r>
              <a:rPr lang="en-US" sz="1700" dirty="0"/>
              <a:t>Investigate whether certain swing traits are associated with higher or lower outcomes such as:</a:t>
            </a:r>
          </a:p>
          <a:p>
            <a:pPr lvl="3"/>
            <a:r>
              <a:rPr lang="en-US" sz="1700" dirty="0"/>
              <a:t>Launch angle</a:t>
            </a:r>
          </a:p>
          <a:p>
            <a:pPr lvl="3"/>
            <a:r>
              <a:rPr lang="en-US" sz="1700" dirty="0"/>
              <a:t>Contact rate</a:t>
            </a:r>
          </a:p>
          <a:p>
            <a:pPr lvl="3"/>
            <a:r>
              <a:rPr lang="en-US" sz="1700" dirty="0"/>
              <a:t>Exit velocity</a:t>
            </a:r>
          </a:p>
          <a:p>
            <a:pPr lvl="1"/>
            <a:r>
              <a:rPr lang="en-US" sz="1700" b="1" dirty="0"/>
              <a:t>Analyze trends within clusters</a:t>
            </a:r>
          </a:p>
          <a:p>
            <a:pPr lvl="2"/>
            <a:r>
              <a:rPr lang="en-US" sz="1700" dirty="0"/>
              <a:t>Evaluate how relationships between variables (e.g., bat speed and </a:t>
            </a:r>
            <a:r>
              <a:rPr lang="en-US" sz="1700" dirty="0" err="1"/>
              <a:t>wOBA</a:t>
            </a:r>
            <a:r>
              <a:rPr lang="en-US" sz="1700" dirty="0"/>
              <a:t>) differ by cluster</a:t>
            </a:r>
          </a:p>
          <a:p>
            <a:pPr lvl="1"/>
            <a:r>
              <a:rPr lang="en-US" sz="1700" b="1" dirty="0"/>
              <a:t>Test differences in correlation strength</a:t>
            </a:r>
          </a:p>
          <a:p>
            <a:pPr lvl="2"/>
            <a:r>
              <a:rPr lang="en-US" sz="1700" dirty="0"/>
              <a:t>Use Fisher’s Z transformation to test whether correlations (e.g., bat speed vs. </a:t>
            </a:r>
            <a:r>
              <a:rPr lang="en-US" sz="1700" dirty="0" err="1"/>
              <a:t>wOBA</a:t>
            </a:r>
            <a:r>
              <a:rPr lang="en-US" sz="1700" dirty="0"/>
              <a:t>) are significantly different across clusters and compared to the full population.</a:t>
            </a:r>
          </a:p>
          <a:p>
            <a:pPr marL="514350" indent="-514350">
              <a:buFont typeface="+mj-lt"/>
              <a:buAutoNum type="arabicPeriod"/>
            </a:pPr>
            <a:endParaRPr lang="en-US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624B3-91D7-7FBB-E59F-9961E70F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34BC8-1A2A-4745-99E5-1DCB6DB1C820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9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61FE9-23A0-9F4B-7BCA-9C0E3CFD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Data Analysis and Pre-Processing: K-means Clustering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96B8-D969-8C26-604D-708C925E0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603" y="2666998"/>
            <a:ext cx="4788789" cy="4054477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1800" dirty="0"/>
              <a:t>Select statistics to cluster</a:t>
            </a:r>
          </a:p>
          <a:p>
            <a:pPr lvl="1"/>
            <a:r>
              <a:rPr lang="en-US" sz="1800" dirty="0"/>
              <a:t>Average Bat Speed omitted (hard to change)</a:t>
            </a:r>
          </a:p>
          <a:p>
            <a:pPr lvl="1"/>
            <a:r>
              <a:rPr lang="en-US" sz="1800" dirty="0"/>
              <a:t>Standardize</a:t>
            </a:r>
          </a:p>
          <a:p>
            <a:pPr marL="457200" lvl="1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Check for multicollinearity</a:t>
            </a:r>
          </a:p>
          <a:p>
            <a:pPr lvl="1"/>
            <a:r>
              <a:rPr lang="en-US" sz="1800" dirty="0"/>
              <a:t>All VIF values &lt; 5</a:t>
            </a:r>
          </a:p>
          <a:p>
            <a:pPr marL="457200" lvl="1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Find optimal number of clusters</a:t>
            </a:r>
          </a:p>
          <a:p>
            <a:pPr lvl="1"/>
            <a:r>
              <a:rPr lang="en-US" sz="1800" dirty="0"/>
              <a:t>From elbow plot, k = 3</a:t>
            </a:r>
          </a:p>
          <a:p>
            <a:pPr lvl="2"/>
            <a:r>
              <a:rPr lang="en-US" sz="1800" dirty="0"/>
              <a:t>k = 4: lower Silhouette Score</a:t>
            </a:r>
          </a:p>
          <a:p>
            <a:pPr marL="457200" lvl="1" indent="0">
              <a:buNone/>
            </a:pPr>
            <a:endParaRPr lang="en-US" sz="700" dirty="0"/>
          </a:p>
          <a:p>
            <a:pPr marL="457200" lvl="1" indent="0">
              <a:buNone/>
            </a:pPr>
            <a:endParaRPr lang="en-US" sz="700" dirty="0"/>
          </a:p>
          <a:p>
            <a:pPr marL="457200" lvl="1" indent="0">
              <a:buNone/>
            </a:pPr>
            <a:endParaRPr lang="en-US" sz="700" dirty="0"/>
          </a:p>
          <a:p>
            <a:pPr marL="457200" lvl="1" indent="0">
              <a:buNone/>
            </a:pPr>
            <a:endParaRPr lang="en-US" sz="700" dirty="0"/>
          </a:p>
          <a:p>
            <a:pPr marL="457200" lvl="1" indent="0">
              <a:buNone/>
            </a:pPr>
            <a:endParaRPr lang="en-US" sz="700" dirty="0"/>
          </a:p>
          <a:p>
            <a:pPr marL="457200" lvl="1" indent="0">
              <a:buNone/>
            </a:pPr>
            <a:endParaRPr lang="en-US" sz="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9413DB-63CA-B296-392D-85B7FE07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544" y="3061814"/>
            <a:ext cx="5468112" cy="32945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0D82B30-4722-767A-E9DC-0CBB4A1B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34BC8-1A2A-4745-99E5-1DCB6DB1C82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4350099-8D64-9FCB-55E7-16F8892EB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684293"/>
              </p:ext>
            </p:extLst>
          </p:nvPr>
        </p:nvGraphicFramePr>
        <p:xfrm>
          <a:off x="7913330" y="341729"/>
          <a:ext cx="2279182" cy="2354960"/>
        </p:xfrm>
        <a:graphic>
          <a:graphicData uri="http://schemas.openxmlformats.org/drawingml/2006/table">
            <a:tbl>
              <a:tblPr firstRow="1" bandRow="1"/>
              <a:tblGrid>
                <a:gridCol w="1625039">
                  <a:extLst>
                    <a:ext uri="{9D8B030D-6E8A-4147-A177-3AD203B41FA5}">
                      <a16:colId xmlns:a16="http://schemas.microsoft.com/office/drawing/2014/main" val="2787287057"/>
                    </a:ext>
                  </a:extLst>
                </a:gridCol>
                <a:gridCol w="654143">
                  <a:extLst>
                    <a:ext uri="{9D8B030D-6E8A-4147-A177-3AD203B41FA5}">
                      <a16:colId xmlns:a16="http://schemas.microsoft.com/office/drawing/2014/main" val="3506846132"/>
                    </a:ext>
                  </a:extLst>
                </a:gridCol>
              </a:tblGrid>
              <a:tr h="235496"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VIF's of Clustered Variables</a:t>
                      </a:r>
                    </a:p>
                  </a:txBody>
                  <a:tcPr marL="16395" marR="16395" marT="1639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094671"/>
                  </a:ext>
                </a:extLst>
              </a:tr>
              <a:tr h="2354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Variable</a:t>
                      </a:r>
                    </a:p>
                  </a:txBody>
                  <a:tcPr marL="16395" marR="16395" marT="1639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VIF</a:t>
                      </a:r>
                    </a:p>
                  </a:txBody>
                  <a:tcPr marL="16395" marR="16395" marT="1639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968897"/>
                  </a:ext>
                </a:extLst>
              </a:tr>
              <a:tr h="2354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swing_length</a:t>
                      </a:r>
                    </a:p>
                  </a:txBody>
                  <a:tcPr marL="16395" marR="16395" marT="1639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1.40</a:t>
                      </a:r>
                    </a:p>
                  </a:txBody>
                  <a:tcPr marL="16395" marR="16395" marT="1639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06701"/>
                  </a:ext>
                </a:extLst>
              </a:tr>
              <a:tr h="2354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swing _tilt</a:t>
                      </a:r>
                    </a:p>
                  </a:txBody>
                  <a:tcPr marL="16395" marR="16395" marT="1639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1.94</a:t>
                      </a:r>
                    </a:p>
                  </a:txBody>
                  <a:tcPr marL="16395" marR="16395" marT="1639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91378"/>
                  </a:ext>
                </a:extLst>
              </a:tr>
              <a:tr h="2354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attack angle</a:t>
                      </a:r>
                    </a:p>
                  </a:txBody>
                  <a:tcPr marL="16395" marR="16395" marT="1639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16395" marR="16395" marT="1639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516728"/>
                  </a:ext>
                </a:extLst>
              </a:tr>
              <a:tr h="2354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attack direction</a:t>
                      </a:r>
                    </a:p>
                  </a:txBody>
                  <a:tcPr marL="16395" marR="16395" marT="1639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1.72</a:t>
                      </a:r>
                    </a:p>
                  </a:txBody>
                  <a:tcPr marL="16395" marR="16395" marT="1639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144020"/>
                  </a:ext>
                </a:extLst>
              </a:tr>
              <a:tr h="2354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ideal_attac_angle_rate</a:t>
                      </a:r>
                    </a:p>
                  </a:txBody>
                  <a:tcPr marL="16395" marR="16395" marT="1639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2.10</a:t>
                      </a:r>
                    </a:p>
                  </a:txBody>
                  <a:tcPr marL="16395" marR="16395" marT="1639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195263"/>
                  </a:ext>
                </a:extLst>
              </a:tr>
              <a:tr h="2354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avg_batter_x_position</a:t>
                      </a:r>
                    </a:p>
                  </a:txBody>
                  <a:tcPr marL="16395" marR="16395" marT="1639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1.22</a:t>
                      </a:r>
                    </a:p>
                  </a:txBody>
                  <a:tcPr marL="16395" marR="16395" marT="1639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083774"/>
                  </a:ext>
                </a:extLst>
              </a:tr>
              <a:tr h="2354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avg_intercept_y_vs_plate</a:t>
                      </a:r>
                    </a:p>
                  </a:txBody>
                  <a:tcPr marL="16395" marR="16395" marT="1639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1.65</a:t>
                      </a:r>
                    </a:p>
                  </a:txBody>
                  <a:tcPr marL="16395" marR="16395" marT="1639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504035"/>
                  </a:ext>
                </a:extLst>
              </a:tr>
              <a:tr h="23549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avg_intercept_y_vs_batter</a:t>
                      </a:r>
                    </a:p>
                  </a:txBody>
                  <a:tcPr marL="16395" marR="16395" marT="1639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2.00</a:t>
                      </a:r>
                    </a:p>
                  </a:txBody>
                  <a:tcPr marL="16395" marR="16395" marT="1639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360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247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C37A1-4667-F31B-0749-95F0A747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 fontScale="90000"/>
          </a:bodyPr>
          <a:lstStyle/>
          <a:p>
            <a:r>
              <a:rPr lang="en-US" sz="3600" dirty="0"/>
              <a:t>Data Analysis and Pre-Preprocessing: K-means Clustering (cont.)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79147-3356-7DF8-044E-A10E0A13D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458" y="3105150"/>
            <a:ext cx="4846092" cy="192938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PCA: Only used PCA1 and PCA 2:</a:t>
            </a:r>
          </a:p>
          <a:p>
            <a:pPr lvl="1"/>
            <a:r>
              <a:rPr lang="en-US" sz="2000" dirty="0"/>
              <a:t>Captured ~50% of total variance</a:t>
            </a:r>
          </a:p>
          <a:p>
            <a:pPr lvl="1"/>
            <a:r>
              <a:rPr lang="en-US" sz="2000" dirty="0"/>
              <a:t>Reduced noise by focusing clustering on major patterns instead of noise-driven variability</a:t>
            </a:r>
          </a:p>
          <a:p>
            <a:pPr lvl="1"/>
            <a:r>
              <a:rPr lang="en-US" sz="2000" dirty="0"/>
              <a:t>Maximized Silhouette Score</a:t>
            </a:r>
          </a:p>
          <a:p>
            <a:pPr marL="971550" lvl="1" indent="-514350">
              <a:buFont typeface="+mj-lt"/>
              <a:buAutoNum type="arabicPeriod" startAt="4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A6901-4FFC-233A-379A-BF5AB5AB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78" y="3105150"/>
            <a:ext cx="5821822" cy="31146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580F3-0B2F-A72C-2BF3-0C156B0A5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234BC8-1A2A-4745-99E5-1DCB6DB1C82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5C7A35E-6C2B-D823-6CDC-9775BDE23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88875"/>
              </p:ext>
            </p:extLst>
          </p:nvPr>
        </p:nvGraphicFramePr>
        <p:xfrm>
          <a:off x="7877175" y="576720"/>
          <a:ext cx="2293392" cy="1809864"/>
        </p:xfrm>
        <a:graphic>
          <a:graphicData uri="http://schemas.openxmlformats.org/drawingml/2006/table">
            <a:tbl>
              <a:tblPr firstRow="1" bandRow="1"/>
              <a:tblGrid>
                <a:gridCol w="1048936">
                  <a:extLst>
                    <a:ext uri="{9D8B030D-6E8A-4147-A177-3AD203B41FA5}">
                      <a16:colId xmlns:a16="http://schemas.microsoft.com/office/drawing/2014/main" val="3231267438"/>
                    </a:ext>
                  </a:extLst>
                </a:gridCol>
                <a:gridCol w="1244456">
                  <a:extLst>
                    <a:ext uri="{9D8B030D-6E8A-4147-A177-3AD203B41FA5}">
                      <a16:colId xmlns:a16="http://schemas.microsoft.com/office/drawing/2014/main" val="2543860129"/>
                    </a:ext>
                  </a:extLst>
                </a:gridCol>
              </a:tblGrid>
              <a:tr h="197443"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Silhouette Score by # of PCAs</a:t>
                      </a:r>
                    </a:p>
                  </a:txBody>
                  <a:tcPr marL="18216" marR="18216" marT="182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769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815301"/>
                  </a:ext>
                </a:extLst>
              </a:tr>
              <a:tr h="1974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PCs</a:t>
                      </a:r>
                    </a:p>
                  </a:txBody>
                  <a:tcPr marL="18216" marR="18216" marT="182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Score</a:t>
                      </a:r>
                    </a:p>
                  </a:txBody>
                  <a:tcPr marL="18216" marR="18216" marT="1821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546729"/>
                  </a:ext>
                </a:extLst>
              </a:tr>
              <a:tr h="1974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18216" marR="18216" marT="182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0.332</a:t>
                      </a:r>
                    </a:p>
                  </a:txBody>
                  <a:tcPr marL="18216" marR="18216" marT="1821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741580"/>
                  </a:ext>
                </a:extLst>
              </a:tr>
              <a:tr h="1974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18216" marR="18216" marT="182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0.238</a:t>
                      </a:r>
                    </a:p>
                  </a:txBody>
                  <a:tcPr marL="18216" marR="18216" marT="1821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571755"/>
                  </a:ext>
                </a:extLst>
              </a:tr>
              <a:tr h="1974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18216" marR="18216" marT="182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0.195</a:t>
                      </a:r>
                    </a:p>
                  </a:txBody>
                  <a:tcPr marL="18216" marR="18216" marT="1821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334164"/>
                  </a:ext>
                </a:extLst>
              </a:tr>
              <a:tr h="1974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18216" marR="18216" marT="182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0.166</a:t>
                      </a:r>
                    </a:p>
                  </a:txBody>
                  <a:tcPr marL="18216" marR="18216" marT="1821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263833"/>
                  </a:ext>
                </a:extLst>
              </a:tr>
              <a:tr h="1974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18216" marR="18216" marT="182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0.154</a:t>
                      </a:r>
                    </a:p>
                  </a:txBody>
                  <a:tcPr marL="18216" marR="18216" marT="1821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706833"/>
                  </a:ext>
                </a:extLst>
              </a:tr>
              <a:tr h="1974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18216" marR="18216" marT="182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0.150</a:t>
                      </a:r>
                    </a:p>
                  </a:txBody>
                  <a:tcPr marL="18216" marR="18216" marT="1821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299613"/>
                  </a:ext>
                </a:extLst>
              </a:tr>
              <a:tr h="19744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18216" marR="18216" marT="182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0.151</a:t>
                      </a:r>
                    </a:p>
                  </a:txBody>
                  <a:tcPr marL="18216" marR="18216" marT="1821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1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56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9703</TotalTime>
  <Words>1625</Words>
  <Application>Microsoft Office PowerPoint</Application>
  <PresentationFormat>Widescreen</PresentationFormat>
  <Paragraphs>454</Paragraphs>
  <Slides>19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Aptos Narrow</vt:lpstr>
      <vt:lpstr>Arial</vt:lpstr>
      <vt:lpstr>Office Theme</vt:lpstr>
      <vt:lpstr>Packager Shell Object</vt:lpstr>
      <vt:lpstr>Package</vt:lpstr>
      <vt:lpstr>Major League Baseball Swing Type Analysis</vt:lpstr>
      <vt:lpstr>Introduction: Baseball</vt:lpstr>
      <vt:lpstr>Introduction: Weighted On-Base Average (wOBA)</vt:lpstr>
      <vt:lpstr>Data Sources</vt:lpstr>
      <vt:lpstr>Data Variables: Cooking Comparison</vt:lpstr>
      <vt:lpstr>Data: Swing Metrics vs. Output</vt:lpstr>
      <vt:lpstr>Objectives</vt:lpstr>
      <vt:lpstr>Data Analysis and Pre-Processing: K-means Clustering</vt:lpstr>
      <vt:lpstr>Data Analysis and Pre-Preprocessing: K-means Clustering (cont.)</vt:lpstr>
      <vt:lpstr>Data Analysis and Pre-Processing: K-means Clustering (final)</vt:lpstr>
      <vt:lpstr>Cluster Analysis: ANOVA and Tukey’s Post Hoc</vt:lpstr>
      <vt:lpstr>Cluster Analysis: Attack Angle</vt:lpstr>
      <vt:lpstr>Cluster Analysis: Swing Length</vt:lpstr>
      <vt:lpstr>Cluster Analysis: y-intercept vs. batter</vt:lpstr>
      <vt:lpstr>Cluster Analysis: Summary Between Clusters</vt:lpstr>
      <vt:lpstr>Fisher Test: Cluster 2 Bat Speed</vt:lpstr>
      <vt:lpstr>Observations/Conclusions</vt:lpstr>
      <vt:lpstr>Future Scope:</vt:lpstr>
      <vt:lpstr>Acknowledgment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Parker - jamparke</dc:creator>
  <cp:lastModifiedBy>Jacob Parker - jamparke</cp:lastModifiedBy>
  <cp:revision>9</cp:revision>
  <dcterms:created xsi:type="dcterms:W3CDTF">2025-07-20T01:23:37Z</dcterms:created>
  <dcterms:modified xsi:type="dcterms:W3CDTF">2025-07-31T02:52:07Z</dcterms:modified>
</cp:coreProperties>
</file>